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35"/>
  </p:notesMasterIdLst>
  <p:sldIdLst>
    <p:sldId id="256" r:id="rId2"/>
    <p:sldId id="258" r:id="rId3"/>
    <p:sldId id="259" r:id="rId4"/>
    <p:sldId id="260" r:id="rId5"/>
    <p:sldId id="261" r:id="rId6"/>
    <p:sldId id="262" r:id="rId7"/>
    <p:sldId id="295" r:id="rId8"/>
    <p:sldId id="296" r:id="rId9"/>
    <p:sldId id="297" r:id="rId10"/>
    <p:sldId id="268" r:id="rId11"/>
    <p:sldId id="298" r:id="rId12"/>
    <p:sldId id="299" r:id="rId13"/>
    <p:sldId id="269" r:id="rId14"/>
    <p:sldId id="275" r:id="rId15"/>
    <p:sldId id="276" r:id="rId16"/>
    <p:sldId id="277" r:id="rId17"/>
    <p:sldId id="278" r:id="rId18"/>
    <p:sldId id="279" r:id="rId19"/>
    <p:sldId id="280" r:id="rId20"/>
    <p:sldId id="281" r:id="rId21"/>
    <p:sldId id="282" r:id="rId22"/>
    <p:sldId id="300" r:id="rId23"/>
    <p:sldId id="301" r:id="rId24"/>
    <p:sldId id="285" r:id="rId25"/>
    <p:sldId id="293" r:id="rId26"/>
    <p:sldId id="292" r:id="rId27"/>
    <p:sldId id="291" r:id="rId28"/>
    <p:sldId id="290" r:id="rId29"/>
    <p:sldId id="302" r:id="rId30"/>
    <p:sldId id="303" r:id="rId31"/>
    <p:sldId id="283" r:id="rId32"/>
    <p:sldId id="267" r:id="rId33"/>
    <p:sldId id="27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p:restoredTop sz="94694"/>
  </p:normalViewPr>
  <p:slideViewPr>
    <p:cSldViewPr snapToGrid="0">
      <p:cViewPr varScale="1">
        <p:scale>
          <a:sx n="78" d="100"/>
          <a:sy n="78" d="100"/>
        </p:scale>
        <p:origin x="9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3DB385-F7DA-4792-8669-7CB56A2E008F}" type="datetimeFigureOut">
              <a:rPr lang="en-IN" smtClean="0"/>
              <a:t>27-06-2025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57D8C-D689-4648-91EC-C504594565B6}" type="slidenum">
              <a:rPr lang="en-IN" smtClean="0"/>
              <a:t>‹#›</a:t>
            </a:fld>
            <a:endParaRPr lang="en-IN"/>
          </a:p>
        </p:txBody>
      </p:sp>
    </p:spTree>
    <p:extLst>
      <p:ext uri="{BB962C8B-B14F-4D97-AF65-F5344CB8AC3E}">
        <p14:creationId xmlns:p14="http://schemas.microsoft.com/office/powerpoint/2010/main" val="678661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545491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984843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872507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77249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992154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3589BC-5856-FE45-AEFC-F48FD1489961}" type="datetimeFigureOut">
              <a:rPr lang="en-US" smtClean="0"/>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440223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33589BC-5856-FE45-AEFC-F48FD1489961}" type="datetimeFigureOut">
              <a:rPr lang="en-US" smtClean="0"/>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4053960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503174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937263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42863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474707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3589BC-5856-FE45-AEFC-F48FD1489961}" type="datetimeFigureOut">
              <a:rPr lang="en-US" smtClean="0"/>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95009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6490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3589BC-5856-FE45-AEFC-F48FD1489961}" type="datetimeFigureOut">
              <a:rPr lang="en-US" smtClean="0"/>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31977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3589BC-5856-FE45-AEFC-F48FD1489961}" type="datetimeFigureOut">
              <a:rPr lang="en-US" smtClean="0"/>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299725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33589BC-5856-FE45-AEFC-F48FD1489961}" type="datetimeFigureOut">
              <a:rPr lang="en-US" smtClean="0"/>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1162247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94787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3589BC-5856-FE45-AEFC-F48FD1489961}" type="datetimeFigureOut">
              <a:rPr lang="en-US" smtClean="0"/>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403971-C8BA-AC40-BB93-8FEC29A58E6D}" type="slidenum">
              <a:rPr lang="en-US" smtClean="0"/>
              <a:t>‹#›</a:t>
            </a:fld>
            <a:endParaRPr lang="en-US"/>
          </a:p>
        </p:txBody>
      </p:sp>
    </p:spTree>
    <p:extLst>
      <p:ext uri="{BB962C8B-B14F-4D97-AF65-F5344CB8AC3E}">
        <p14:creationId xmlns:p14="http://schemas.microsoft.com/office/powerpoint/2010/main" val="3879996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33589BC-5856-FE45-AEFC-F48FD1489961}" type="datetimeFigureOut">
              <a:rPr lang="en-US" smtClean="0"/>
              <a:t>6/27/2025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7403971-C8BA-AC40-BB93-8FEC29A58E6D}" type="slidenum">
              <a:rPr lang="en-US" smtClean="0"/>
              <a:t>‹#›</a:t>
            </a:fld>
            <a:endParaRPr lang="en-US"/>
          </a:p>
        </p:txBody>
      </p:sp>
    </p:spTree>
    <p:extLst>
      <p:ext uri="{BB962C8B-B14F-4D97-AF65-F5344CB8AC3E}">
        <p14:creationId xmlns:p14="http://schemas.microsoft.com/office/powerpoint/2010/main" val="300604276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GIT - Apps on Google Play">
            <a:extLst>
              <a:ext uri="{FF2B5EF4-FFF2-40B4-BE49-F238E27FC236}">
                <a16:creationId xmlns:a16="http://schemas.microsoft.com/office/drawing/2014/main" id="{89771F25-8081-C9E3-D00D-3528DAED7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080"/>
            <a:ext cx="2422566" cy="12112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7353BC-4DBC-FD28-00E6-7DC4E3D3419A}"/>
              </a:ext>
            </a:extLst>
          </p:cNvPr>
          <p:cNvSpPr txBox="1"/>
          <p:nvPr/>
        </p:nvSpPr>
        <p:spPr>
          <a:xfrm>
            <a:off x="1891862" y="2078451"/>
            <a:ext cx="8408276" cy="3474284"/>
          </a:xfrm>
          <a:prstGeom prst="rect">
            <a:avLst/>
          </a:prstGeom>
          <a:noFill/>
        </p:spPr>
        <p:txBody>
          <a:bodyPr wrap="square" rtlCol="0">
            <a:spAutoFit/>
          </a:bodyPr>
          <a:lstStyle/>
          <a:p>
            <a:pPr algn="ctr"/>
            <a:r>
              <a:rPr lang="en-US" sz="2400" b="1" dirty="0">
                <a:solidFill>
                  <a:srgbClr val="002060"/>
                </a:solidFill>
                <a:latin typeface="Times New Roman" panose="02020603050405020304" pitchFamily="18" charset="0"/>
                <a:cs typeface="Times New Roman" panose="02020603050405020304" pitchFamily="18" charset="0"/>
              </a:rPr>
              <a:t>An Industry Oriented Mini Project(IT653PC)</a:t>
            </a:r>
          </a:p>
          <a:p>
            <a:pPr algn="ctr"/>
            <a:endParaRPr lang="en-US" sz="2400" b="1" dirty="0">
              <a:solidFill>
                <a:srgbClr val="002060"/>
              </a:solidFill>
              <a:latin typeface="Times New Roman" panose="02020603050405020304" pitchFamily="18" charset="0"/>
              <a:cs typeface="Times New Roman" panose="02020603050405020304" pitchFamily="18" charset="0"/>
            </a:endParaRPr>
          </a:p>
          <a:p>
            <a:pPr algn="ctr"/>
            <a:r>
              <a:rPr lang="en-US" b="1" dirty="0">
                <a:solidFill>
                  <a:srgbClr val="002060"/>
                </a:solidFill>
                <a:latin typeface="Times New Roman" panose="02020603050405020304" pitchFamily="18" charset="0"/>
                <a:cs typeface="Times New Roman" panose="02020603050405020304" pitchFamily="18" charset="0"/>
              </a:rPr>
              <a:t>On</a:t>
            </a:r>
          </a:p>
          <a:p>
            <a:pPr algn="ctr"/>
            <a:endParaRPr lang="en-US" b="1" dirty="0">
              <a:solidFill>
                <a:srgbClr val="002060"/>
              </a:solidFill>
              <a:latin typeface="Times New Roman" panose="02020603050405020304" pitchFamily="18" charset="0"/>
              <a:cs typeface="Times New Roman" panose="02020603050405020304" pitchFamily="18" charset="0"/>
            </a:endParaRPr>
          </a:p>
          <a:p>
            <a:r>
              <a:rPr lang="en-IN" sz="2200" dirty="0"/>
              <a:t>                      Identifying Disease for Liver CT-Scan Images</a:t>
            </a:r>
            <a:endParaRPr lang="en-IN" sz="2200" dirty="0">
              <a:solidFill>
                <a:srgbClr val="002060"/>
              </a:solidFill>
            </a:endParaRPr>
          </a:p>
          <a:p>
            <a:pPr algn="ctr"/>
            <a:r>
              <a:rPr lang="en-US" b="1" dirty="0">
                <a:solidFill>
                  <a:srgbClr val="002060"/>
                </a:solidFill>
                <a:latin typeface="Times New Roman" panose="02020603050405020304" pitchFamily="18" charset="0"/>
                <a:cs typeface="Times New Roman" panose="02020603050405020304" pitchFamily="18" charset="0"/>
              </a:rPr>
              <a:t>By</a:t>
            </a:r>
          </a:p>
          <a:p>
            <a:pPr algn="ctr"/>
            <a:endParaRPr lang="en-US" b="1" dirty="0">
              <a:solidFill>
                <a:srgbClr val="002060"/>
              </a:solidFill>
              <a:latin typeface="Times New Roman" panose="02020603050405020304" pitchFamily="18" charset="0"/>
              <a:cs typeface="Times New Roman" panose="02020603050405020304" pitchFamily="18" charset="0"/>
            </a:endParaRPr>
          </a:p>
          <a:p>
            <a:pPr algn="ctr">
              <a:lnSpc>
                <a:spcPct val="150000"/>
              </a:lnSpc>
            </a:pPr>
            <a:r>
              <a:rPr lang="en-US" sz="1800" b="1" dirty="0">
                <a:solidFill>
                  <a:srgbClr val="002060"/>
                </a:solidFill>
                <a:latin typeface="Times New Roman" panose="02020603050405020304" pitchFamily="18" charset="0"/>
                <a:cs typeface="Times New Roman" panose="02020603050405020304" pitchFamily="18" charset="0"/>
              </a:rPr>
              <a:t>Rajdeep  Bhavanarushi</a:t>
            </a:r>
            <a:r>
              <a:rPr lang="en-US" b="1" dirty="0">
                <a:solidFill>
                  <a:srgbClr val="002060"/>
                </a:solidFill>
                <a:latin typeface="Times New Roman" panose="02020603050405020304" pitchFamily="18" charset="0"/>
                <a:cs typeface="Times New Roman" panose="02020603050405020304" pitchFamily="18" charset="0"/>
              </a:rPr>
              <a:t>(22261A1210)</a:t>
            </a:r>
          </a:p>
          <a:p>
            <a:pPr algn="ctr">
              <a:lnSpc>
                <a:spcPct val="150000"/>
              </a:lnSpc>
            </a:pPr>
            <a:r>
              <a:rPr lang="en-US" b="1" dirty="0">
                <a:solidFill>
                  <a:srgbClr val="002060"/>
                </a:solidFill>
                <a:latin typeface="Times New Roman" panose="02020603050405020304" pitchFamily="18" charset="0"/>
                <a:cs typeface="Times New Roman" panose="02020603050405020304" pitchFamily="18" charset="0"/>
              </a:rPr>
              <a:t>Sudarshan Reddy(22261A1244)</a:t>
            </a:r>
            <a:br>
              <a:rPr lang="en-US" b="1" dirty="0">
                <a:solidFill>
                  <a:srgbClr val="002060"/>
                </a:solidFill>
                <a:latin typeface="Times New Roman" panose="02020603050405020304" pitchFamily="18" charset="0"/>
                <a:cs typeface="Times New Roman" panose="02020603050405020304" pitchFamily="18" charset="0"/>
              </a:rPr>
            </a:br>
            <a:r>
              <a:rPr lang="en-US" b="1" dirty="0">
                <a:solidFill>
                  <a:srgbClr val="002060"/>
                </a:solidFill>
                <a:latin typeface="Times New Roman" panose="02020603050405020304" pitchFamily="18" charset="0"/>
                <a:cs typeface="Times New Roman" panose="02020603050405020304" pitchFamily="18" charset="0"/>
              </a:rPr>
              <a:t>Batch ID: IT-25-25</a:t>
            </a:r>
          </a:p>
        </p:txBody>
      </p:sp>
      <p:sp>
        <p:nvSpPr>
          <p:cNvPr id="6" name="TextBox 5">
            <a:extLst>
              <a:ext uri="{FF2B5EF4-FFF2-40B4-BE49-F238E27FC236}">
                <a16:creationId xmlns:a16="http://schemas.microsoft.com/office/drawing/2014/main" id="{D8C24147-DF4B-2089-A4CF-A0FDE0455361}"/>
              </a:ext>
            </a:extLst>
          </p:cNvPr>
          <p:cNvSpPr txBox="1"/>
          <p:nvPr/>
        </p:nvSpPr>
        <p:spPr>
          <a:xfrm>
            <a:off x="593835" y="5274009"/>
            <a:ext cx="3016469" cy="707886"/>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Internal Supervisor :</a:t>
            </a:r>
          </a:p>
          <a:p>
            <a:r>
              <a:rPr lang="en-US" sz="2000" dirty="0">
                <a:latin typeface="Times New Roman" panose="02020603050405020304" pitchFamily="18" charset="0"/>
                <a:cs typeface="Times New Roman" panose="02020603050405020304" pitchFamily="18" charset="0"/>
              </a:rPr>
              <a:t>Mrs. A.V.L. Prasuna</a:t>
            </a:r>
            <a:endParaRPr lang="en-IN" sz="2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B7FA74F-258C-A817-D9F5-D7587832B984}"/>
              </a:ext>
            </a:extLst>
          </p:cNvPr>
          <p:cNvSpPr/>
          <p:nvPr/>
        </p:nvSpPr>
        <p:spPr>
          <a:xfrm>
            <a:off x="178130" y="253341"/>
            <a:ext cx="11768447" cy="635131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1F86438-DF48-B734-3047-079018A7D9AE}"/>
              </a:ext>
            </a:extLst>
          </p:cNvPr>
          <p:cNvSpPr txBox="1"/>
          <p:nvPr/>
        </p:nvSpPr>
        <p:spPr>
          <a:xfrm>
            <a:off x="2102069" y="595640"/>
            <a:ext cx="8742715"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MAHATMA GANDHI INSTITUTE OF TECHNOLOGY(A)</a:t>
            </a:r>
          </a:p>
          <a:p>
            <a:r>
              <a:rPr lang="en-US" sz="2400" b="1" dirty="0">
                <a:latin typeface="Times New Roman" panose="02020603050405020304" pitchFamily="18" charset="0"/>
                <a:cs typeface="Times New Roman" panose="02020603050405020304" pitchFamily="18" charset="0"/>
              </a:rPr>
              <a:t>   DEPARTMENT OF INFORMATION TECHNOLOGY</a:t>
            </a:r>
          </a:p>
        </p:txBody>
      </p:sp>
      <p:sp>
        <p:nvSpPr>
          <p:cNvPr id="11" name="TextBox 10">
            <a:extLst>
              <a:ext uri="{FF2B5EF4-FFF2-40B4-BE49-F238E27FC236}">
                <a16:creationId xmlns:a16="http://schemas.microsoft.com/office/drawing/2014/main" id="{E3542ECC-FB38-773E-AD72-3E9F1B2A340F}"/>
              </a:ext>
            </a:extLst>
          </p:cNvPr>
          <p:cNvSpPr txBox="1"/>
          <p:nvPr/>
        </p:nvSpPr>
        <p:spPr>
          <a:xfrm>
            <a:off x="9345813" y="5100159"/>
            <a:ext cx="3016469" cy="101566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IOMP Supervisor</a:t>
            </a:r>
          </a:p>
          <a:p>
            <a:r>
              <a:rPr lang="en-US" sz="2000" dirty="0" err="1">
                <a:latin typeface="Times New Roman" panose="02020603050405020304" pitchFamily="18" charset="0"/>
                <a:cs typeface="Times New Roman" panose="02020603050405020304" pitchFamily="18" charset="0"/>
              </a:rPr>
              <a:t>Mrs.U.Chaitanya</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Assistant Professor</a:t>
            </a:r>
          </a:p>
        </p:txBody>
      </p:sp>
    </p:spTree>
    <p:extLst>
      <p:ext uri="{BB962C8B-B14F-4D97-AF65-F5344CB8AC3E}">
        <p14:creationId xmlns:p14="http://schemas.microsoft.com/office/powerpoint/2010/main" val="3100413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BA7F-075E-D292-A96B-99A6C32E8B1F}"/>
              </a:ext>
            </a:extLst>
          </p:cNvPr>
          <p:cNvSpPr>
            <a:spLocks noGrp="1"/>
          </p:cNvSpPr>
          <p:nvPr>
            <p:ph type="title"/>
          </p:nvPr>
        </p:nvSpPr>
        <p:spPr>
          <a:xfrm>
            <a:off x="1285238" y="755343"/>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PROBLEM STATEMENT</a:t>
            </a:r>
          </a:p>
        </p:txBody>
      </p:sp>
      <p:sp>
        <p:nvSpPr>
          <p:cNvPr id="3" name="Content Placeholder 4">
            <a:extLst>
              <a:ext uri="{FF2B5EF4-FFF2-40B4-BE49-F238E27FC236}">
                <a16:creationId xmlns:a16="http://schemas.microsoft.com/office/drawing/2014/main" id="{6E819A6B-E71E-F1D7-EAAE-A1A51272D2FC}"/>
              </a:ext>
            </a:extLst>
          </p:cNvPr>
          <p:cNvSpPr txBox="1">
            <a:spLocks/>
          </p:cNvSpPr>
          <p:nvPr/>
        </p:nvSpPr>
        <p:spPr>
          <a:xfrm>
            <a:off x="1303487" y="2088884"/>
            <a:ext cx="9603275" cy="34506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sz="1800" dirty="0">
                <a:latin typeface="Times New Roman" panose="02020603050405020304" pitchFamily="18" charset="0"/>
                <a:cs typeface="Times New Roman" panose="02020603050405020304" pitchFamily="18" charset="0"/>
              </a:rPr>
              <a:t>Liver diseases, including conditions such as cirrhosis and hepatocellular carcinoma, pose a significant health threat globally due to their often asymptomatic nature in early stages and high mortality rates when detected late. Traditional diagnostic approaches rely heavily on manual examination of CT scans, which is time-consuming, subject to human error, and dependent on radiologist expertise. With the increasing availability of liver imaging data, there's a growing need for automated systems that can assist in early detection and classification. </a:t>
            </a:r>
          </a:p>
          <a:p>
            <a:pPr algn="just">
              <a:lnSpc>
                <a:spcPct val="150000"/>
              </a:lnSpc>
            </a:pPr>
            <a:r>
              <a:rPr lang="en-US" sz="1800" dirty="0">
                <a:latin typeface="Times New Roman" panose="02020603050405020304" pitchFamily="18" charset="0"/>
                <a:cs typeface="Times New Roman" panose="02020603050405020304" pitchFamily="18" charset="0"/>
              </a:rPr>
              <a:t>This project addresses the gap by implementing a </a:t>
            </a:r>
            <a:r>
              <a:rPr lang="en-US" sz="1800" b="1" dirty="0">
                <a:latin typeface="Times New Roman" panose="02020603050405020304" pitchFamily="18" charset="0"/>
                <a:cs typeface="Times New Roman" panose="02020603050405020304" pitchFamily="18" charset="0"/>
              </a:rPr>
              <a:t>Visual Transformer-based predictive analysis system</a:t>
            </a:r>
            <a:r>
              <a:rPr lang="en-US" sz="1800" dirty="0">
                <a:latin typeface="Times New Roman" panose="02020603050405020304" pitchFamily="18" charset="0"/>
                <a:cs typeface="Times New Roman" panose="02020603050405020304" pitchFamily="18" charset="0"/>
              </a:rPr>
              <a:t> specifically designed for liver CT scan interpretation, aiming to enhance diagnostic accuracy, accelerate analysis, and support early clinical decision-making in liver disease management..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024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292B-E923-54C3-1034-B138C3F13134}"/>
              </a:ext>
            </a:extLst>
          </p:cNvPr>
          <p:cNvSpPr>
            <a:spLocks noGrp="1"/>
          </p:cNvSpPr>
          <p:nvPr>
            <p:ph type="title"/>
          </p:nvPr>
        </p:nvSpPr>
        <p:spPr>
          <a:xfrm>
            <a:off x="891516" y="688860"/>
            <a:ext cx="9631493" cy="605057"/>
          </a:xfrm>
        </p:spPr>
        <p:txBody>
          <a:bodyPr>
            <a:normAutofit/>
          </a:bodyPr>
          <a:lstStyle/>
          <a:p>
            <a:r>
              <a:rPr lang="en-US" b="1" dirty="0"/>
              <a:t>OBJECTIVES</a:t>
            </a:r>
            <a:endParaRPr lang="en-IN" b="1" dirty="0"/>
          </a:p>
        </p:txBody>
      </p:sp>
      <p:sp>
        <p:nvSpPr>
          <p:cNvPr id="4" name="Rectangle 1">
            <a:extLst>
              <a:ext uri="{FF2B5EF4-FFF2-40B4-BE49-F238E27FC236}">
                <a16:creationId xmlns:a16="http://schemas.microsoft.com/office/drawing/2014/main" id="{A164C2B4-DBF9-0C57-C338-DDA96D9D324D}"/>
              </a:ext>
            </a:extLst>
          </p:cNvPr>
          <p:cNvSpPr>
            <a:spLocks noGrp="1" noChangeArrowheads="1"/>
          </p:cNvSpPr>
          <p:nvPr>
            <p:ph idx="1"/>
          </p:nvPr>
        </p:nvSpPr>
        <p:spPr bwMode="auto">
          <a:xfrm>
            <a:off x="1423361" y="1179171"/>
            <a:ext cx="9603275"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ClrTx/>
              <a:buSzTx/>
            </a:pPr>
            <a:r>
              <a:rPr lang="en-US" sz="1800" cap="none" dirty="0"/>
              <a:t>Implement visual transformer architecture tailored for liver </a:t>
            </a:r>
            <a:r>
              <a:rPr lang="en-US" sz="1800" cap="none" dirty="0" err="1"/>
              <a:t>ct</a:t>
            </a:r>
            <a:r>
              <a:rPr lang="en-US" sz="1800" cap="none" dirty="0"/>
              <a:t> scan image classification to explore its efficiency over traditional CNN-based models.</a:t>
            </a:r>
            <a:r>
              <a:rPr kumimoji="0" lang="en-US" altLang="en-US" sz="180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50000"/>
              </a:lnSpc>
              <a:spcBef>
                <a:spcPct val="0"/>
              </a:spcBef>
              <a:spcAft>
                <a:spcPct val="0"/>
              </a:spcAft>
              <a:buClrTx/>
              <a:buSzTx/>
            </a:pPr>
            <a:r>
              <a:rPr lang="en-US" sz="1800" cap="none" dirty="0"/>
              <a:t>Establish a clean image preprocessing pipeline, ensuring high-quality liver scan data for optimal model performance.</a:t>
            </a:r>
          </a:p>
          <a:p>
            <a:pPr eaLnBrk="0" fontAlgn="base" hangingPunct="0">
              <a:lnSpc>
                <a:spcPct val="150000"/>
              </a:lnSpc>
              <a:spcBef>
                <a:spcPct val="0"/>
              </a:spcBef>
              <a:spcAft>
                <a:spcPct val="0"/>
              </a:spcAft>
              <a:buClrTx/>
              <a:buSzTx/>
            </a:pPr>
            <a:r>
              <a:rPr lang="en-US" sz="1800" cap="none" dirty="0"/>
              <a:t>Analyze model performance metrics like accuracy, precision, and recall to evaluate the effectiveness of visual transformers in liver disease detection.</a:t>
            </a:r>
          </a:p>
          <a:p>
            <a:pPr eaLnBrk="0" fontAlgn="base" hangingPunct="0">
              <a:lnSpc>
                <a:spcPct val="150000"/>
              </a:lnSpc>
              <a:spcBef>
                <a:spcPct val="0"/>
              </a:spcBef>
              <a:spcAft>
                <a:spcPct val="0"/>
              </a:spcAft>
              <a:buClrTx/>
              <a:buSzTx/>
            </a:pPr>
            <a:r>
              <a:rPr lang="en-US" sz="1800" cap="none" dirty="0"/>
              <a:t>Benchmark vit against baseline models (like vgg16 or </a:t>
            </a:r>
            <a:r>
              <a:rPr lang="en-US" sz="1800" cap="none" dirty="0" err="1"/>
              <a:t>resnet</a:t>
            </a:r>
            <a:r>
              <a:rPr lang="en-US" sz="1800" cap="none" dirty="0"/>
              <a:t>) to justify the selection of transformer-based architecture in radiological prediction tasks.</a:t>
            </a:r>
            <a:endParaRPr kumimoji="0" lang="en-US" altLang="en-US" sz="180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lnSpc>
                <a:spcPct val="150000"/>
              </a:lnSpc>
              <a:spcBef>
                <a:spcPct val="0"/>
              </a:spcBef>
              <a:spcAft>
                <a:spcPct val="0"/>
              </a:spcAft>
              <a:buClrTx/>
              <a:buSzTx/>
            </a:pPr>
            <a:r>
              <a:rPr lang="en-US" sz="1800" cap="none" dirty="0"/>
              <a:t>Minimize false positives and false negatives in liver disease prediction by fine-tuning model hyperparameters and data augmentation techniques.</a:t>
            </a:r>
            <a:r>
              <a:rPr kumimoji="0" lang="en-US" altLang="en-US" sz="180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rPr>
              <a:t>.</a:t>
            </a:r>
          </a:p>
          <a:p>
            <a:pPr eaLnBrk="0" fontAlgn="base" hangingPunct="0">
              <a:lnSpc>
                <a:spcPct val="150000"/>
              </a:lnSpc>
              <a:spcBef>
                <a:spcPct val="0"/>
              </a:spcBef>
              <a:spcAft>
                <a:spcPct val="0"/>
              </a:spcAft>
              <a:buClrTx/>
              <a:buSzTx/>
            </a:pPr>
            <a:endParaRPr kumimoji="0" lang="en-US" altLang="en-US" sz="1800" i="0" u="none" strike="noStrike" cap="none" normalizeH="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97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25FB-DDCD-B0D3-3634-17D0E9B88FAD}"/>
              </a:ext>
            </a:extLst>
          </p:cNvPr>
          <p:cNvSpPr>
            <a:spLocks noGrp="1"/>
          </p:cNvSpPr>
          <p:nvPr>
            <p:ph type="title" idx="4294967295"/>
          </p:nvPr>
        </p:nvSpPr>
        <p:spPr>
          <a:xfrm>
            <a:off x="-1784350" y="627870"/>
            <a:ext cx="7880350" cy="468313"/>
          </a:xfrm>
        </p:spPr>
        <p:txBody>
          <a:bodyPr>
            <a:normAutofit fontScale="90000"/>
          </a:bodyPr>
          <a:lstStyle/>
          <a:p>
            <a:r>
              <a:rPr lang="en-US" b="1" dirty="0"/>
              <a:t>MODULES</a:t>
            </a:r>
            <a:endParaRPr lang="en-IN" b="1" dirty="0"/>
          </a:p>
        </p:txBody>
      </p:sp>
      <p:sp>
        <p:nvSpPr>
          <p:cNvPr id="3" name="Rectangle 1">
            <a:extLst>
              <a:ext uri="{FF2B5EF4-FFF2-40B4-BE49-F238E27FC236}">
                <a16:creationId xmlns:a16="http://schemas.microsoft.com/office/drawing/2014/main" id="{FCF7F805-8E2D-60F9-9A57-EDA552682526}"/>
              </a:ext>
            </a:extLst>
          </p:cNvPr>
          <p:cNvSpPr txBox="1">
            <a:spLocks noChangeArrowheads="1"/>
          </p:cNvSpPr>
          <p:nvPr/>
        </p:nvSpPr>
        <p:spPr bwMode="auto">
          <a:xfrm>
            <a:off x="507999" y="1157997"/>
            <a:ext cx="11409680" cy="510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tx1"/>
              </a:buClr>
              <a:buFont typeface="+mj-lt"/>
              <a:buAutoNum type="arabicPeriod"/>
            </a:pPr>
            <a:r>
              <a:rPr lang="en-IN" sz="1600" b="1" dirty="0">
                <a:latin typeface="Times New Roman" panose="02020603050405020304" pitchFamily="18" charset="0"/>
                <a:cs typeface="Times New Roman" panose="02020603050405020304" pitchFamily="18" charset="0"/>
              </a:rPr>
              <a:t>Medical Imaging Input Module:</a:t>
            </a:r>
          </a:p>
          <a:p>
            <a:pPr>
              <a:buClr>
                <a:schemeClr val="tx1"/>
              </a:buClr>
            </a:pPr>
            <a:r>
              <a:rPr lang="en-US" sz="1600" dirty="0">
                <a:latin typeface="Times New Roman" panose="02020603050405020304" pitchFamily="18" charset="0"/>
                <a:cs typeface="Times New Roman" panose="02020603050405020304" pitchFamily="18" charset="0"/>
              </a:rPr>
              <a:t>This module handles the upload and preprocessing of the liver CT-Scan from the user, ensuring that they correctly resized for the liver</a:t>
            </a:r>
          </a:p>
          <a:p>
            <a:pPr marL="0" indent="0">
              <a:buClr>
                <a:schemeClr val="tx1"/>
              </a:buClr>
              <a:buNone/>
            </a:pPr>
            <a:r>
              <a:rPr lang="en-US" sz="1600" dirty="0">
                <a:latin typeface="Times New Roman" panose="02020603050405020304" pitchFamily="18" charset="0"/>
                <a:cs typeface="Times New Roman" panose="02020603050405020304" pitchFamily="18" charset="0"/>
              </a:rPr>
              <a:t>      disease identification for the deep learning model.</a:t>
            </a:r>
          </a:p>
          <a:p>
            <a:pPr marL="342900" indent="-342900">
              <a:buClr>
                <a:schemeClr val="tx1"/>
              </a:buClr>
              <a:buAutoNum type="arabicPeriod" startAt="2"/>
            </a:pPr>
            <a:r>
              <a:rPr lang="en-IN" sz="1600" b="1" dirty="0">
                <a:latin typeface="Times New Roman" panose="02020603050405020304" pitchFamily="18" charset="0"/>
                <a:cs typeface="Times New Roman" panose="02020603050405020304" pitchFamily="18" charset="0"/>
              </a:rPr>
              <a:t>Image Preprocessing Module:</a:t>
            </a:r>
            <a:r>
              <a:rPr lang="en-I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a:buClr>
                <a:schemeClr val="tx1"/>
              </a:buClr>
            </a:pPr>
            <a:r>
              <a:rPr lang="en-US" sz="1600" dirty="0">
                <a:latin typeface="Times New Roman" panose="02020603050405020304" pitchFamily="18" charset="0"/>
                <a:cs typeface="Times New Roman" panose="02020603050405020304" pitchFamily="18" charset="0"/>
              </a:rPr>
              <a:t>   Prepares data for deep learning models by resizing, segmenting, or annotating images as needed.</a:t>
            </a:r>
          </a:p>
          <a:p>
            <a:pPr marL="342900" indent="-342900">
              <a:buClr>
                <a:schemeClr val="tx1"/>
              </a:buClr>
              <a:buAutoNum type="arabicPeriod" startAt="3"/>
            </a:pPr>
            <a:r>
              <a:rPr lang="en-IN" sz="1600" b="1" dirty="0" err="1">
                <a:latin typeface="Times New Roman" panose="02020603050405020304" pitchFamily="18" charset="0"/>
                <a:cs typeface="Times New Roman" panose="02020603050405020304" pitchFamily="18" charset="0"/>
              </a:rPr>
              <a:t>Sklearn</a:t>
            </a:r>
            <a:r>
              <a:rPr lang="en-IN" sz="1600" b="1" dirty="0">
                <a:latin typeface="Times New Roman" panose="02020603050405020304" pitchFamily="18" charset="0"/>
                <a:cs typeface="Times New Roman" panose="02020603050405020304" pitchFamily="18" charset="0"/>
              </a:rPr>
              <a:t> Metrics Module :</a:t>
            </a:r>
            <a:r>
              <a:rPr lang="en-US" sz="1600" dirty="0">
                <a:latin typeface="Times New Roman" panose="02020603050405020304" pitchFamily="18" charset="0"/>
                <a:cs typeface="Times New Roman" panose="02020603050405020304" pitchFamily="18" charset="0"/>
              </a:rPr>
              <a:t> </a:t>
            </a:r>
          </a:p>
          <a:p>
            <a:pPr>
              <a:buClr>
                <a:schemeClr val="tx1"/>
              </a:buClr>
            </a:pPr>
            <a:r>
              <a:rPr lang="en-US" sz="1600" dirty="0">
                <a:latin typeface="Times New Roman" panose="02020603050405020304" pitchFamily="18" charset="0"/>
                <a:cs typeface="Times New Roman" panose="02020603050405020304" pitchFamily="18" charset="0"/>
              </a:rPr>
              <a:t>  Evaluates model performance which demonstrates classification report such as confusion matrix, precision, recall,f1-score .</a:t>
            </a:r>
            <a:endParaRPr lang="en-IN" sz="1600" b="1" dirty="0">
              <a:latin typeface="Times New Roman" panose="02020603050405020304" pitchFamily="18" charset="0"/>
              <a:cs typeface="Times New Roman" panose="02020603050405020304" pitchFamily="18" charset="0"/>
            </a:endParaRPr>
          </a:p>
          <a:p>
            <a:pPr marL="342900" indent="-342900">
              <a:buClr>
                <a:schemeClr val="tx1"/>
              </a:buClr>
              <a:buAutoNum type="arabicPeriod" startAt="4"/>
            </a:pPr>
            <a:r>
              <a:rPr lang="en-IN" sz="1600" b="1" dirty="0">
                <a:latin typeface="Times New Roman" panose="02020603050405020304" pitchFamily="18" charset="0"/>
                <a:cs typeface="Times New Roman" panose="02020603050405020304" pitchFamily="18" charset="0"/>
              </a:rPr>
              <a:t>Web Interface Module (using Flask) : </a:t>
            </a:r>
          </a:p>
          <a:p>
            <a:pPr>
              <a:buClr>
                <a:schemeClr val="tx1"/>
              </a:buClr>
            </a:pPr>
            <a:r>
              <a:rPr lang="en-IN" sz="1600" b="1" dirty="0">
                <a:latin typeface="Times New Roman" panose="02020603050405020304" pitchFamily="18" charset="0"/>
                <a:cs typeface="Times New Roman" panose="02020603050405020304" pitchFamily="18" charset="0"/>
              </a:rPr>
              <a:t> The Flask application in </a:t>
            </a:r>
            <a:r>
              <a:rPr lang="en-IN" sz="1600" b="1" dirty="0" err="1">
                <a:latin typeface="Times New Roman" panose="02020603050405020304" pitchFamily="18" charset="0"/>
                <a:cs typeface="Times New Roman" panose="02020603050405020304" pitchFamily="18" charset="0"/>
              </a:rPr>
              <a:t>pycharm</a:t>
            </a:r>
            <a:r>
              <a:rPr lang="en-IN" sz="1600" b="1" dirty="0">
                <a:latin typeface="Times New Roman" panose="02020603050405020304" pitchFamily="18" charset="0"/>
                <a:cs typeface="Times New Roman" panose="02020603050405020304" pitchFamily="18" charset="0"/>
              </a:rPr>
              <a:t> IDE helps in creating the backend and helps to upload the image given to the webpage</a:t>
            </a:r>
          </a:p>
          <a:p>
            <a:pPr marL="0" indent="0">
              <a:buClr>
                <a:schemeClr val="tx1"/>
              </a:buClr>
              <a:buNone/>
            </a:pPr>
            <a:br>
              <a:rPr lang="en-IN" sz="1600" dirty="0"/>
            </a:br>
            <a:endParaRPr lang="en-IN" sz="1600" b="1" dirty="0">
              <a:latin typeface="Times New Roman" panose="02020603050405020304" pitchFamily="18" charset="0"/>
              <a:cs typeface="Times New Roman" panose="02020603050405020304" pitchFamily="18" charset="0"/>
            </a:endParaRPr>
          </a:p>
          <a:p>
            <a:pPr marL="0" indent="0">
              <a:buClr>
                <a:schemeClr val="tx1"/>
              </a:buClr>
              <a:buNone/>
            </a:pPr>
            <a:r>
              <a:rPr lang="en-IN" sz="1600" b="1" dirty="0">
                <a:latin typeface="Times New Roman" panose="02020603050405020304" pitchFamily="18" charset="0"/>
                <a:cs typeface="Times New Roman" panose="02020603050405020304" pitchFamily="18" charset="0"/>
              </a:rPr>
              <a:t> </a:t>
            </a:r>
            <a:br>
              <a:rPr lang="en-IN" dirty="0"/>
            </a:br>
            <a:endParaRPr lang="en-US" dirty="0"/>
          </a:p>
          <a:p>
            <a:pPr marL="0" indent="0" eaLnBrk="0" fontAlgn="base" hangingPunct="0">
              <a:lnSpc>
                <a:spcPct val="100000"/>
              </a:lnSpc>
              <a:spcBef>
                <a:spcPct val="0"/>
              </a:spcBef>
              <a:spcAft>
                <a:spcPct val="0"/>
              </a:spcAft>
              <a:buFont typeface="Arial" panose="020B0604020202020204" pitchFamily="34" charset="0"/>
              <a:buNone/>
            </a:pPr>
            <a:endParaRPr lang="en-US" altLang="en-US" sz="1800" dirty="0">
              <a:latin typeface="Times New Roman" panose="02020603050405020304" pitchFamily="18" charset="0"/>
              <a:cs typeface="Times New Roman" panose="02020603050405020304" pitchFamily="18" charset="0"/>
            </a:endParaRPr>
          </a:p>
          <a:p>
            <a:pPr marL="0" indent="0">
              <a:lnSpc>
                <a:spcPct val="100000"/>
              </a:lnSpc>
              <a:buFont typeface="Arial" panose="020B0604020202020204" pitchFamily="34" charset="0"/>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138017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7A1D-8B55-B988-584A-25C1F70CD21B}"/>
              </a:ext>
            </a:extLst>
          </p:cNvPr>
          <p:cNvSpPr>
            <a:spLocks noGrp="1"/>
          </p:cNvSpPr>
          <p:nvPr>
            <p:ph type="title" idx="4294967295"/>
          </p:nvPr>
        </p:nvSpPr>
        <p:spPr>
          <a:xfrm>
            <a:off x="877077" y="36690"/>
            <a:ext cx="11520487" cy="690562"/>
          </a:xfrm>
        </p:spPr>
        <p:txBody>
          <a:bodyPr>
            <a:normAutofit/>
          </a:bodyPr>
          <a:lstStyle/>
          <a:p>
            <a:r>
              <a:rPr lang="en-US" dirty="0"/>
              <a:t>ALGORITHM</a:t>
            </a:r>
            <a:endParaRPr lang="en-IN" dirty="0"/>
          </a:p>
        </p:txBody>
      </p:sp>
      <p:sp>
        <p:nvSpPr>
          <p:cNvPr id="4" name="Rectangle 1">
            <a:extLst>
              <a:ext uri="{FF2B5EF4-FFF2-40B4-BE49-F238E27FC236}">
                <a16:creationId xmlns:a16="http://schemas.microsoft.com/office/drawing/2014/main" id="{E0188259-8101-0DB6-C759-A83A3D75A58D}"/>
              </a:ext>
            </a:extLst>
          </p:cNvPr>
          <p:cNvSpPr>
            <a:spLocks noGrp="1" noChangeArrowheads="1"/>
          </p:cNvSpPr>
          <p:nvPr>
            <p:ph idx="4294967295"/>
          </p:nvPr>
        </p:nvSpPr>
        <p:spPr bwMode="auto">
          <a:xfrm>
            <a:off x="877077" y="1533709"/>
            <a:ext cx="10931525" cy="491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600" b="1" dirty="0">
                <a:latin typeface="Times New Roman" panose="02020603050405020304" pitchFamily="18" charset="0"/>
                <a:cs typeface="Times New Roman" panose="02020603050405020304" pitchFamily="18" charset="0"/>
              </a:rPr>
              <a:t>Step 1: Start the System</a:t>
            </a:r>
          </a:p>
          <a:p>
            <a:pP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Initialize all core components</a:t>
            </a:r>
          </a:p>
          <a:p>
            <a:pPr>
              <a:buNone/>
            </a:pPr>
            <a:r>
              <a:rPr lang="en-IN" sz="1400" b="1" dirty="0">
                <a:latin typeface="Times New Roman" panose="02020603050405020304" pitchFamily="18" charset="0"/>
                <a:cs typeface="Times New Roman" panose="02020603050405020304" pitchFamily="18" charset="0"/>
              </a:rPr>
              <a:t>Step 2: Data Acquisition</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Radiology Image Collection</a:t>
            </a:r>
          </a:p>
          <a:p>
            <a:pPr>
              <a:buNone/>
            </a:pPr>
            <a:r>
              <a:rPr lang="en-IN" sz="1400" b="1" dirty="0">
                <a:latin typeface="Times New Roman" panose="02020603050405020304" pitchFamily="18" charset="0"/>
                <a:cs typeface="Times New Roman" panose="02020603050405020304" pitchFamily="18" charset="0"/>
              </a:rPr>
              <a:t>Step 3: Preprocessing of Data</a:t>
            </a:r>
          </a:p>
          <a:p>
            <a:pPr>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Image Data Preprocessing</a:t>
            </a:r>
            <a:endParaRPr lang="en-IN" sz="1200" dirty="0">
              <a:latin typeface="Times New Roman" panose="02020603050405020304" pitchFamily="18" charset="0"/>
              <a:cs typeface="Times New Roman" panose="02020603050405020304" pitchFamily="18" charset="0"/>
            </a:endParaRPr>
          </a:p>
          <a:p>
            <a:pPr marL="0" indent="0">
              <a:buNone/>
            </a:pPr>
            <a:r>
              <a:rPr lang="en-IN" sz="1400" b="1" dirty="0">
                <a:latin typeface="Times New Roman" panose="02020603050405020304" pitchFamily="18" charset="0"/>
                <a:cs typeface="Times New Roman" panose="02020603050405020304" pitchFamily="18" charset="0"/>
              </a:rPr>
              <a:t>Step 4: Feature Integration</a:t>
            </a:r>
          </a:p>
          <a:p>
            <a:pPr>
              <a:buNone/>
            </a:pPr>
            <a:r>
              <a:rPr lang="en-US" sz="1400" b="1" dirty="0">
                <a:latin typeface="Times New Roman" panose="02020603050405020304" pitchFamily="18" charset="0"/>
                <a:cs typeface="Times New Roman" panose="02020603050405020304" pitchFamily="18" charset="0"/>
              </a:rPr>
              <a:t>Step 5: Risk Detection &amp; Prediction</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Run data through ML Models</a:t>
            </a:r>
          </a:p>
          <a:p>
            <a:pPr marL="0" indent="0">
              <a:buNone/>
            </a:pPr>
            <a:r>
              <a:rPr lang="en-IN" sz="1200" b="1" dirty="0">
                <a:latin typeface="Times New Roman" panose="02020603050405020304" pitchFamily="18" charset="0"/>
                <a:cs typeface="Times New Roman" panose="02020603050405020304" pitchFamily="18" charset="0"/>
              </a:rPr>
              <a:t>Step 6: Output Generation</a:t>
            </a:r>
            <a:endParaRPr lang="en-US" sz="1400" b="1" dirty="0">
              <a:latin typeface="Times New Roman" panose="02020603050405020304" pitchFamily="18" charset="0"/>
              <a:cs typeface="Times New Roman" panose="02020603050405020304" pitchFamily="18" charset="0"/>
            </a:endParaRPr>
          </a:p>
          <a:p>
            <a:pPr marL="0" indent="0">
              <a:buNone/>
            </a:pPr>
            <a:r>
              <a:rPr lang="en-IN" sz="1200" b="1" dirty="0">
                <a:latin typeface="Times New Roman" panose="02020603050405020304" pitchFamily="18" charset="0"/>
                <a:cs typeface="Times New Roman" panose="02020603050405020304" pitchFamily="18" charset="0"/>
              </a:rPr>
              <a:t>Step 7: End Process</a:t>
            </a:r>
            <a:endParaRPr lang="en-US" sz="1400" b="1" dirty="0">
              <a:latin typeface="Times New Roman" panose="02020603050405020304" pitchFamily="18" charset="0"/>
              <a:cs typeface="Times New Roman" panose="02020603050405020304" pitchFamily="18" charset="0"/>
            </a:endParaRPr>
          </a:p>
          <a:p>
            <a:pPr marL="0" indent="0">
              <a:buNone/>
            </a:pPr>
            <a:endParaRPr lang="en-US" sz="16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36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080FF-9CC5-B02B-AA2C-0382E6D0DF97}"/>
              </a:ext>
            </a:extLst>
          </p:cNvPr>
          <p:cNvSpPr>
            <a:spLocks noGrp="1"/>
          </p:cNvSpPr>
          <p:nvPr>
            <p:ph type="title"/>
          </p:nvPr>
        </p:nvSpPr>
        <p:spPr>
          <a:xfrm>
            <a:off x="3293806" y="363795"/>
            <a:ext cx="5848535" cy="914400"/>
          </a:xfrm>
        </p:spPr>
        <p:txBody>
          <a:bodyPr anchor="ctr">
            <a:normAutofit/>
          </a:bodyPr>
          <a:lstStyle/>
          <a:p>
            <a:r>
              <a:rPr lang="en-US" sz="5400" b="1" dirty="0">
                <a:latin typeface="Chalkboard SE" panose="03050602040202020205" pitchFamily="66" charset="77"/>
              </a:rPr>
              <a:t>ARCHITECTURE</a:t>
            </a:r>
          </a:p>
        </p:txBody>
      </p:sp>
      <p:sp>
        <p:nvSpPr>
          <p:cNvPr id="7" name="Rectangle 6">
            <a:extLst>
              <a:ext uri="{FF2B5EF4-FFF2-40B4-BE49-F238E27FC236}">
                <a16:creationId xmlns:a16="http://schemas.microsoft.com/office/drawing/2014/main" id="{A4E56FF8-36A7-C679-1BA0-D53EB2948B70}"/>
              </a:ext>
            </a:extLst>
          </p:cNvPr>
          <p:cNvSpPr/>
          <p:nvPr/>
        </p:nvSpPr>
        <p:spPr>
          <a:xfrm>
            <a:off x="5118538" y="4897820"/>
            <a:ext cx="1519768" cy="893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4">
            <a:extLst>
              <a:ext uri="{FF2B5EF4-FFF2-40B4-BE49-F238E27FC236}">
                <a16:creationId xmlns:a16="http://schemas.microsoft.com/office/drawing/2014/main" id="{3B0BF5AC-270A-07A8-A6A3-C01B5F7C307B}"/>
              </a:ext>
            </a:extLst>
          </p:cNvPr>
          <p:cNvPicPr>
            <a:picLocks/>
          </p:cNvPicPr>
          <p:nvPr/>
        </p:nvPicPr>
        <p:blipFill>
          <a:blip r:embed="rId2" cstate="print"/>
          <a:stretch>
            <a:fillRect/>
          </a:stretch>
        </p:blipFill>
        <p:spPr>
          <a:xfrm>
            <a:off x="3608440" y="1278195"/>
            <a:ext cx="4503172" cy="5407740"/>
          </a:xfrm>
          <a:prstGeom prst="rect">
            <a:avLst/>
          </a:prstGeom>
        </p:spPr>
      </p:pic>
    </p:spTree>
    <p:extLst>
      <p:ext uri="{BB962C8B-B14F-4D97-AF65-F5344CB8AC3E}">
        <p14:creationId xmlns:p14="http://schemas.microsoft.com/office/powerpoint/2010/main" val="345291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835C7-218F-7E8F-2474-A87B18F0A5C0}"/>
              </a:ext>
            </a:extLst>
          </p:cNvPr>
          <p:cNvSpPr>
            <a:spLocks noGrp="1"/>
          </p:cNvSpPr>
          <p:nvPr>
            <p:ph type="title"/>
          </p:nvPr>
        </p:nvSpPr>
        <p:spPr>
          <a:xfrm>
            <a:off x="1535637" y="0"/>
            <a:ext cx="8074815" cy="1618489"/>
          </a:xfrm>
        </p:spPr>
        <p:txBody>
          <a:bodyPr anchor="ctr">
            <a:normAutofit/>
          </a:bodyPr>
          <a:lstStyle/>
          <a:p>
            <a:r>
              <a:rPr lang="en-US" sz="3600" b="1" dirty="0">
                <a:latin typeface="Chalkboard SE" panose="03050602040202020205" pitchFamily="66" charset="77"/>
              </a:rPr>
              <a:t>USE CASE DIAGRAM</a:t>
            </a:r>
          </a:p>
        </p:txBody>
      </p:sp>
      <p:pic>
        <p:nvPicPr>
          <p:cNvPr id="1026" name="Picture 2" descr="PlantUML diagram">
            <a:extLst>
              <a:ext uri="{FF2B5EF4-FFF2-40B4-BE49-F238E27FC236}">
                <a16:creationId xmlns:a16="http://schemas.microsoft.com/office/drawing/2014/main" id="{72BEED89-B758-F2CA-BD91-F1105DC8F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2" y="1896551"/>
            <a:ext cx="1134427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366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E50D-7C19-1AAD-50DB-80F85DE70C04}"/>
              </a:ext>
            </a:extLst>
          </p:cNvPr>
          <p:cNvSpPr>
            <a:spLocks noGrp="1"/>
          </p:cNvSpPr>
          <p:nvPr>
            <p:ph type="title"/>
          </p:nvPr>
        </p:nvSpPr>
        <p:spPr>
          <a:xfrm>
            <a:off x="955723" y="239487"/>
            <a:ext cx="9984615" cy="1597228"/>
          </a:xfrm>
        </p:spPr>
        <p:txBody>
          <a:bodyPr>
            <a:normAutofit/>
          </a:bodyPr>
          <a:lstStyle/>
          <a:p>
            <a:r>
              <a:rPr lang="en-US" sz="6000" b="1" dirty="0">
                <a:latin typeface="Chalkboard SE" panose="03050602040202020205" pitchFamily="66" charset="77"/>
              </a:rPr>
              <a:t>CLASS DIAGRAM</a:t>
            </a:r>
          </a:p>
        </p:txBody>
      </p:sp>
      <p:pic>
        <p:nvPicPr>
          <p:cNvPr id="2050" name="Picture 2" descr="PlantUML diagram">
            <a:extLst>
              <a:ext uri="{FF2B5EF4-FFF2-40B4-BE49-F238E27FC236}">
                <a16:creationId xmlns:a16="http://schemas.microsoft.com/office/drawing/2014/main" id="{CA269003-51AC-2191-0960-2FF0CB3A4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188" y="1836715"/>
            <a:ext cx="7885624" cy="402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66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C26E-D84F-4276-AA0F-337002A4275E}"/>
              </a:ext>
            </a:extLst>
          </p:cNvPr>
          <p:cNvSpPr>
            <a:spLocks noGrp="1"/>
          </p:cNvSpPr>
          <p:nvPr>
            <p:ph type="title"/>
          </p:nvPr>
        </p:nvSpPr>
        <p:spPr>
          <a:xfrm>
            <a:off x="1348999" y="0"/>
            <a:ext cx="8074815" cy="1019842"/>
          </a:xfrm>
        </p:spPr>
        <p:txBody>
          <a:bodyPr anchor="ctr">
            <a:normAutofit/>
          </a:bodyPr>
          <a:lstStyle/>
          <a:p>
            <a:r>
              <a:rPr lang="en-US" sz="5400" b="1" dirty="0">
                <a:latin typeface="Chalkboard SE" panose="03050602040202020205" pitchFamily="66" charset="77"/>
              </a:rPr>
              <a:t>ACTIVITY DIAGRAM</a:t>
            </a:r>
          </a:p>
        </p:txBody>
      </p:sp>
      <p:pic>
        <p:nvPicPr>
          <p:cNvPr id="3" name="Picture 2" descr="PlantUML diagram">
            <a:extLst>
              <a:ext uri="{FF2B5EF4-FFF2-40B4-BE49-F238E27FC236}">
                <a16:creationId xmlns:a16="http://schemas.microsoft.com/office/drawing/2014/main" id="{3824D381-4E8C-08E7-EEC9-96A0972C1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695" y="1019841"/>
            <a:ext cx="4666595" cy="539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C0B0-2D50-000D-C49D-891EB64E9251}"/>
              </a:ext>
            </a:extLst>
          </p:cNvPr>
          <p:cNvSpPr>
            <a:spLocks noGrp="1"/>
          </p:cNvSpPr>
          <p:nvPr>
            <p:ph type="title"/>
          </p:nvPr>
        </p:nvSpPr>
        <p:spPr>
          <a:xfrm>
            <a:off x="1678681" y="298579"/>
            <a:ext cx="8074815" cy="925212"/>
          </a:xfrm>
        </p:spPr>
        <p:txBody>
          <a:bodyPr anchor="ctr">
            <a:normAutofit fontScale="90000"/>
          </a:bodyPr>
          <a:lstStyle/>
          <a:p>
            <a:r>
              <a:rPr lang="en-US" sz="6100" b="1" dirty="0">
                <a:latin typeface="Chalkboard SE" panose="03050602040202020205" pitchFamily="66" charset="77"/>
              </a:rPr>
              <a:t>COMPONENT DIAGRAM</a:t>
            </a:r>
          </a:p>
        </p:txBody>
      </p:sp>
      <p:pic>
        <p:nvPicPr>
          <p:cNvPr id="4098" name="Picture 2" descr="PlantUML diagram">
            <a:extLst>
              <a:ext uri="{FF2B5EF4-FFF2-40B4-BE49-F238E27FC236}">
                <a16:creationId xmlns:a16="http://schemas.microsoft.com/office/drawing/2014/main" id="{B4A1D933-2EAA-3EE2-CB7E-BA5F0E6620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61" y="1223791"/>
            <a:ext cx="4715797" cy="5630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465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1FF7-2F82-38A3-FA52-140D6B7FC16A}"/>
              </a:ext>
            </a:extLst>
          </p:cNvPr>
          <p:cNvSpPr>
            <a:spLocks noGrp="1"/>
          </p:cNvSpPr>
          <p:nvPr>
            <p:ph type="title"/>
          </p:nvPr>
        </p:nvSpPr>
        <p:spPr>
          <a:xfrm>
            <a:off x="1851297" y="318165"/>
            <a:ext cx="8074815" cy="1618489"/>
          </a:xfrm>
        </p:spPr>
        <p:txBody>
          <a:bodyPr anchor="ctr">
            <a:normAutofit/>
          </a:bodyPr>
          <a:lstStyle/>
          <a:p>
            <a:r>
              <a:rPr lang="en-US" sz="6700" b="1" dirty="0">
                <a:latin typeface="Chalkboard SE" panose="03050602040202020205" pitchFamily="66" charset="77"/>
              </a:rPr>
              <a:t>SEQUENCE DIAGRAM</a:t>
            </a:r>
          </a:p>
        </p:txBody>
      </p:sp>
      <p:pic>
        <p:nvPicPr>
          <p:cNvPr id="4100" name="Picture 4" descr="PlantUML diagram">
            <a:extLst>
              <a:ext uri="{FF2B5EF4-FFF2-40B4-BE49-F238E27FC236}">
                <a16:creationId xmlns:a16="http://schemas.microsoft.com/office/drawing/2014/main" id="{FB4306F5-4F96-1A8A-E2CA-30DBA0865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608" y="2062778"/>
            <a:ext cx="1019175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83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61F9-5045-BADE-8E37-D109325AE9C9}"/>
              </a:ext>
            </a:extLst>
          </p:cNvPr>
          <p:cNvSpPr>
            <a:spLocks noGrp="1"/>
          </p:cNvSpPr>
          <p:nvPr>
            <p:ph type="title"/>
          </p:nvPr>
        </p:nvSpPr>
        <p:spPr>
          <a:xfrm>
            <a:off x="892886" y="1095504"/>
            <a:ext cx="3255081" cy="4480726"/>
          </a:xfrm>
        </p:spPr>
        <p:txBody>
          <a:bodyPr>
            <a:normAutofit/>
          </a:bodyPr>
          <a:lstStyle/>
          <a:p>
            <a:pPr algn="r"/>
            <a:r>
              <a:rPr lang="en-US" sz="5600" b="1" dirty="0">
                <a:latin typeface="Chalkboard SE" panose="03050602040202020205" pitchFamily="66" charset="77"/>
                <a:ea typeface="ADLaM Display" panose="02010000000000000000" pitchFamily="2" charset="77"/>
                <a:cs typeface="Baloo Bhaijaan" panose="03080902040302020200" pitchFamily="66" charset="-78"/>
              </a:rPr>
              <a:t>OUTLINE</a:t>
            </a:r>
          </a:p>
        </p:txBody>
      </p:sp>
      <p:sp>
        <p:nvSpPr>
          <p:cNvPr id="4" name="Content Placeholder 3">
            <a:extLst>
              <a:ext uri="{FF2B5EF4-FFF2-40B4-BE49-F238E27FC236}">
                <a16:creationId xmlns:a16="http://schemas.microsoft.com/office/drawing/2014/main" id="{666C3175-AA1F-351D-7F46-90FDAF86913F}"/>
              </a:ext>
            </a:extLst>
          </p:cNvPr>
          <p:cNvSpPr txBox="1">
            <a:spLocks noGrp="1"/>
          </p:cNvSpPr>
          <p:nvPr>
            <p:ph idx="1"/>
          </p:nvPr>
        </p:nvSpPr>
        <p:spPr>
          <a:xfrm>
            <a:off x="5242808" y="1285867"/>
            <a:ext cx="4702848" cy="4282698"/>
          </a:xfrm>
          <a:prstGeom prst="rect">
            <a:avLst/>
          </a:prstGeom>
        </p:spPr>
        <p:txBody>
          <a:bodyPr anchor="ctr">
            <a:noAutofit/>
          </a:bodyPr>
          <a:lstStyle/>
          <a:p>
            <a:pPr marL="342900" indent="-342900" algn="just">
              <a:buFont typeface="+mj-lt"/>
              <a:buAutoNum type="arabicPeriod"/>
            </a:pPr>
            <a:r>
              <a:rPr lang="en-US" sz="1400" dirty="0">
                <a:latin typeface="Times New Roman" panose="02020603050405020304" pitchFamily="18" charset="0"/>
              </a:rPr>
              <a:t>ABSTRACT</a:t>
            </a:r>
          </a:p>
          <a:p>
            <a:pPr marL="342900" indent="-342900" algn="just">
              <a:buFont typeface="+mj-lt"/>
              <a:buAutoNum type="arabicPeriod"/>
            </a:pPr>
            <a:r>
              <a:rPr lang="en-US" sz="1400" dirty="0">
                <a:latin typeface="Times New Roman" panose="02020603050405020304" pitchFamily="18" charset="0"/>
              </a:rPr>
              <a:t>INTRODUCTION</a:t>
            </a:r>
          </a:p>
          <a:p>
            <a:pPr marL="342900" indent="-342900" algn="just">
              <a:buFont typeface="+mj-lt"/>
              <a:buAutoNum type="arabicPeriod"/>
            </a:pPr>
            <a:r>
              <a:rPr lang="en-US" sz="1400" dirty="0">
                <a:latin typeface="Times New Roman" panose="02020603050405020304" pitchFamily="18" charset="0"/>
              </a:rPr>
              <a:t>EXISTING SYSTEM</a:t>
            </a:r>
          </a:p>
          <a:p>
            <a:pPr marL="342900" indent="-342900" algn="just">
              <a:buFont typeface="+mj-lt"/>
              <a:buAutoNum type="arabicPeriod"/>
            </a:pPr>
            <a:r>
              <a:rPr lang="en-US" sz="1400" dirty="0">
                <a:latin typeface="Times New Roman" panose="02020603050405020304" pitchFamily="18" charset="0"/>
              </a:rPr>
              <a:t>PROPOSED SYSTEM</a:t>
            </a:r>
          </a:p>
          <a:p>
            <a:pPr marL="342900" indent="-342900" algn="just">
              <a:buFont typeface="+mj-lt"/>
              <a:buAutoNum type="arabicPeriod"/>
            </a:pPr>
            <a:r>
              <a:rPr lang="en-IN" sz="1400" dirty="0">
                <a:latin typeface="Times New Roman" panose="02020603050405020304" pitchFamily="18" charset="0"/>
              </a:rPr>
              <a:t>APPLICATIONS</a:t>
            </a:r>
          </a:p>
          <a:p>
            <a:pPr marL="342900" indent="-342900" algn="just">
              <a:buFont typeface="+mj-lt"/>
              <a:buAutoNum type="arabicPeriod"/>
            </a:pPr>
            <a:r>
              <a:rPr lang="en-IN" sz="1400" dirty="0">
                <a:latin typeface="Times New Roman" panose="02020603050405020304" pitchFamily="18" charset="0"/>
              </a:rPr>
              <a:t>REQUIREMENTS</a:t>
            </a:r>
          </a:p>
          <a:p>
            <a:pPr marL="342900" indent="-342900" algn="just">
              <a:buFont typeface="+mj-lt"/>
              <a:buAutoNum type="arabicPeriod"/>
            </a:pPr>
            <a:r>
              <a:rPr lang="en-IN" sz="1400" dirty="0">
                <a:latin typeface="Times New Roman" panose="02020603050405020304" pitchFamily="18" charset="0"/>
              </a:rPr>
              <a:t>LITERATURE SURVERY</a:t>
            </a:r>
          </a:p>
          <a:p>
            <a:pPr marL="342900" indent="-342900" algn="just">
              <a:buFont typeface="+mj-lt"/>
              <a:buAutoNum type="arabicPeriod"/>
            </a:pPr>
            <a:r>
              <a:rPr lang="en-IN" sz="1400" dirty="0">
                <a:latin typeface="Times New Roman" panose="02020603050405020304" pitchFamily="18" charset="0"/>
              </a:rPr>
              <a:t>PROBLEM STATEMENT</a:t>
            </a:r>
          </a:p>
          <a:p>
            <a:pPr marL="342900" indent="-342900" algn="just">
              <a:buFont typeface="+mj-lt"/>
              <a:buAutoNum type="arabicPeriod"/>
            </a:pPr>
            <a:r>
              <a:rPr lang="en-IN" sz="1400" dirty="0">
                <a:latin typeface="Times New Roman" panose="02020603050405020304" pitchFamily="18" charset="0"/>
              </a:rPr>
              <a:t>OBJECTIVES</a:t>
            </a:r>
          </a:p>
          <a:p>
            <a:pPr marL="342900" indent="-342900" algn="just">
              <a:buFont typeface="+mj-lt"/>
              <a:buAutoNum type="arabicPeriod"/>
            </a:pPr>
            <a:r>
              <a:rPr lang="en-IN" sz="1400" dirty="0">
                <a:latin typeface="Times New Roman" panose="02020603050405020304" pitchFamily="18" charset="0"/>
              </a:rPr>
              <a:t>MODULES DESCRIPTION</a:t>
            </a:r>
          </a:p>
          <a:p>
            <a:pPr marL="342900" indent="-342900" algn="just">
              <a:buFont typeface="+mj-lt"/>
              <a:buAutoNum type="arabicPeriod"/>
            </a:pPr>
            <a:r>
              <a:rPr lang="en-IN" sz="1400" dirty="0">
                <a:latin typeface="Times New Roman" panose="02020603050405020304" pitchFamily="18" charset="0"/>
              </a:rPr>
              <a:t>ALGORITHM </a:t>
            </a:r>
          </a:p>
          <a:p>
            <a:pPr marL="342900" indent="-342900" algn="just">
              <a:buFont typeface="+mj-lt"/>
              <a:buAutoNum type="arabicPeriod"/>
            </a:pPr>
            <a:r>
              <a:rPr lang="en-IN" sz="1400" dirty="0">
                <a:latin typeface="Times New Roman" panose="02020603050405020304" pitchFamily="18" charset="0"/>
              </a:rPr>
              <a:t>DESIGN</a:t>
            </a:r>
          </a:p>
          <a:p>
            <a:pPr marL="342900" indent="-342900" algn="just">
              <a:buFont typeface="+mj-lt"/>
              <a:buAutoNum type="arabicPeriod"/>
            </a:pPr>
            <a:r>
              <a:rPr lang="en-IN" sz="1400" dirty="0">
                <a:latin typeface="Times New Roman" panose="02020603050405020304" pitchFamily="18" charset="0"/>
              </a:rPr>
              <a:t>CODE EXECUTION / RESULT</a:t>
            </a:r>
          </a:p>
          <a:p>
            <a:pPr marL="342900" indent="-342900" algn="just">
              <a:buFont typeface="+mj-lt"/>
              <a:buAutoNum type="arabicPeriod"/>
            </a:pPr>
            <a:r>
              <a:rPr lang="en-IN" sz="1400" dirty="0">
                <a:latin typeface="Times New Roman" panose="02020603050405020304" pitchFamily="18" charset="0"/>
              </a:rPr>
              <a:t>TEST CASES</a:t>
            </a:r>
          </a:p>
          <a:p>
            <a:pPr marL="342900" indent="-342900" algn="just">
              <a:buFont typeface="+mj-lt"/>
              <a:buAutoNum type="arabicPeriod"/>
            </a:pPr>
            <a:r>
              <a:rPr lang="en-IN" sz="1400" dirty="0">
                <a:latin typeface="Times New Roman" panose="02020603050405020304" pitchFamily="18" charset="0"/>
              </a:rPr>
              <a:t>CONCLUSION AND FUTURE ENHANCEMENT</a:t>
            </a:r>
          </a:p>
          <a:p>
            <a:pPr marL="342900" indent="-342900" algn="just">
              <a:buFont typeface="+mj-lt"/>
              <a:buAutoNum type="arabicPeriod"/>
            </a:pPr>
            <a:r>
              <a:rPr lang="en-IN" sz="1400" dirty="0">
                <a:latin typeface="Times New Roman" panose="02020603050405020304" pitchFamily="18" charset="0"/>
              </a:rPr>
              <a:t>REFERENCES</a:t>
            </a:r>
          </a:p>
        </p:txBody>
      </p:sp>
    </p:spTree>
    <p:extLst>
      <p:ext uri="{BB962C8B-B14F-4D97-AF65-F5344CB8AC3E}">
        <p14:creationId xmlns:p14="http://schemas.microsoft.com/office/powerpoint/2010/main" val="2690338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1A9B-B294-51BD-B5BD-DA1BB319F821}"/>
              </a:ext>
            </a:extLst>
          </p:cNvPr>
          <p:cNvSpPr>
            <a:spLocks noGrp="1"/>
          </p:cNvSpPr>
          <p:nvPr>
            <p:ph type="title"/>
          </p:nvPr>
        </p:nvSpPr>
        <p:spPr>
          <a:xfrm>
            <a:off x="1392439" y="109728"/>
            <a:ext cx="8871131" cy="986068"/>
          </a:xfrm>
        </p:spPr>
        <p:txBody>
          <a:bodyPr anchor="ctr">
            <a:normAutofit/>
          </a:bodyPr>
          <a:lstStyle/>
          <a:p>
            <a:r>
              <a:rPr lang="en-US" sz="6100" b="1" dirty="0">
                <a:latin typeface="Chalkboard SE" panose="03050602040202020205" pitchFamily="66" charset="77"/>
              </a:rPr>
              <a:t>DEPLOYMENT DIAGRAM</a:t>
            </a:r>
          </a:p>
        </p:txBody>
      </p:sp>
      <p:pic>
        <p:nvPicPr>
          <p:cNvPr id="1026" name="Picture 2">
            <a:extLst>
              <a:ext uri="{FF2B5EF4-FFF2-40B4-BE49-F238E27FC236}">
                <a16:creationId xmlns:a16="http://schemas.microsoft.com/office/drawing/2014/main" id="{3737D210-9413-B6FA-3461-0898B08A7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7609" y="1484178"/>
            <a:ext cx="6553876" cy="503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7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9617A-F64E-FAC2-FDC6-FD906D609D27}"/>
              </a:ext>
            </a:extLst>
          </p:cNvPr>
          <p:cNvSpPr>
            <a:spLocks noGrp="1"/>
          </p:cNvSpPr>
          <p:nvPr>
            <p:ph type="title"/>
          </p:nvPr>
        </p:nvSpPr>
        <p:spPr>
          <a:xfrm>
            <a:off x="0" y="344826"/>
            <a:ext cx="11709400" cy="1325563"/>
          </a:xfrm>
        </p:spPr>
        <p:txBody>
          <a:bodyPr>
            <a:normAutofit/>
          </a:bodyPr>
          <a:lstStyle/>
          <a:p>
            <a:r>
              <a:rPr lang="en-US" b="1" dirty="0">
                <a:latin typeface="Chalkboard SE" panose="03050602040202020205" pitchFamily="66" charset="77"/>
              </a:rPr>
              <a:t>CODE IMPLEMENTATION AND OUTPTS:</a:t>
            </a:r>
          </a:p>
        </p:txBody>
      </p:sp>
      <p:pic>
        <p:nvPicPr>
          <p:cNvPr id="7" name="Content Placeholder 6">
            <a:extLst>
              <a:ext uri="{FF2B5EF4-FFF2-40B4-BE49-F238E27FC236}">
                <a16:creationId xmlns:a16="http://schemas.microsoft.com/office/drawing/2014/main" id="{90AFA586-6452-E0F5-79C4-FB3420036173}"/>
              </a:ext>
            </a:extLst>
          </p:cNvPr>
          <p:cNvPicPr>
            <a:picLocks noGrp="1" noChangeAspect="1"/>
          </p:cNvPicPr>
          <p:nvPr>
            <p:ph idx="1"/>
          </p:nvPr>
        </p:nvPicPr>
        <p:blipFill>
          <a:blip r:embed="rId2"/>
          <a:stretch>
            <a:fillRect/>
          </a:stretch>
        </p:blipFill>
        <p:spPr>
          <a:xfrm>
            <a:off x="596900" y="1670389"/>
            <a:ext cx="10515600" cy="1774507"/>
          </a:xfrm>
        </p:spPr>
      </p:pic>
    </p:spTree>
    <p:extLst>
      <p:ext uri="{BB962C8B-B14F-4D97-AF65-F5344CB8AC3E}">
        <p14:creationId xmlns:p14="http://schemas.microsoft.com/office/powerpoint/2010/main" val="280926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387AC4-F699-8760-D3EC-7BD6656D4C0C}"/>
              </a:ext>
            </a:extLst>
          </p:cNvPr>
          <p:cNvPicPr>
            <a:picLocks noGrp="1" noChangeAspect="1"/>
          </p:cNvPicPr>
          <p:nvPr>
            <p:ph idx="1"/>
          </p:nvPr>
        </p:nvPicPr>
        <p:blipFill>
          <a:blip r:embed="rId2"/>
          <a:stretch>
            <a:fillRect/>
          </a:stretch>
        </p:blipFill>
        <p:spPr>
          <a:xfrm>
            <a:off x="0" y="0"/>
            <a:ext cx="12098548" cy="6858000"/>
          </a:xfrm>
        </p:spPr>
      </p:pic>
    </p:spTree>
    <p:extLst>
      <p:ext uri="{BB962C8B-B14F-4D97-AF65-F5344CB8AC3E}">
        <p14:creationId xmlns:p14="http://schemas.microsoft.com/office/powerpoint/2010/main" val="1559495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EFBD7B-161A-152C-43B9-6EC07351C532}"/>
              </a:ext>
            </a:extLst>
          </p:cNvPr>
          <p:cNvPicPr>
            <a:picLocks noGrp="1" noChangeAspect="1"/>
          </p:cNvPicPr>
          <p:nvPr>
            <p:ph idx="1"/>
          </p:nvPr>
        </p:nvPicPr>
        <p:blipFill>
          <a:blip r:embed="rId2"/>
          <a:stretch>
            <a:fillRect/>
          </a:stretch>
        </p:blipFill>
        <p:spPr>
          <a:xfrm>
            <a:off x="-1" y="-1"/>
            <a:ext cx="12179367" cy="6858001"/>
          </a:xfrm>
        </p:spPr>
      </p:pic>
    </p:spTree>
    <p:extLst>
      <p:ext uri="{BB962C8B-B14F-4D97-AF65-F5344CB8AC3E}">
        <p14:creationId xmlns:p14="http://schemas.microsoft.com/office/powerpoint/2010/main" val="281464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09C4-CA6D-54A0-8518-A8EE04298B9A}"/>
              </a:ext>
            </a:extLst>
          </p:cNvPr>
          <p:cNvSpPr>
            <a:spLocks noGrp="1"/>
          </p:cNvSpPr>
          <p:nvPr>
            <p:ph type="title"/>
          </p:nvPr>
        </p:nvSpPr>
        <p:spPr>
          <a:xfrm>
            <a:off x="641774" y="361082"/>
            <a:ext cx="8074815" cy="1618489"/>
          </a:xfrm>
        </p:spPr>
        <p:txBody>
          <a:bodyPr anchor="ctr">
            <a:normAutofit/>
          </a:bodyPr>
          <a:lstStyle/>
          <a:p>
            <a:r>
              <a:rPr lang="en-US" sz="7200" b="1" dirty="0">
                <a:latin typeface="Chalkboard SE" panose="03050602040202020205" pitchFamily="66" charset="77"/>
              </a:rPr>
              <a:t>TEST CASES</a:t>
            </a:r>
          </a:p>
        </p:txBody>
      </p:sp>
      <p:graphicFrame>
        <p:nvGraphicFramePr>
          <p:cNvPr id="6" name="Content Placeholder 5">
            <a:extLst>
              <a:ext uri="{FF2B5EF4-FFF2-40B4-BE49-F238E27FC236}">
                <a16:creationId xmlns:a16="http://schemas.microsoft.com/office/drawing/2014/main" id="{8D6D57E2-C122-756C-4D5C-D7CD0D690ED8}"/>
              </a:ext>
            </a:extLst>
          </p:cNvPr>
          <p:cNvGraphicFramePr>
            <a:graphicFrameLocks noGrp="1"/>
          </p:cNvGraphicFramePr>
          <p:nvPr>
            <p:ph idx="1"/>
            <p:extLst>
              <p:ext uri="{D42A27DB-BD31-4B8C-83A1-F6EECF244321}">
                <p14:modId xmlns:p14="http://schemas.microsoft.com/office/powerpoint/2010/main" val="3730971136"/>
              </p:ext>
            </p:extLst>
          </p:nvPr>
        </p:nvGraphicFramePr>
        <p:xfrm>
          <a:off x="950025" y="1825625"/>
          <a:ext cx="9512136" cy="4351337"/>
        </p:xfrm>
        <a:graphic>
          <a:graphicData uri="http://schemas.openxmlformats.org/drawingml/2006/table">
            <a:tbl>
              <a:tblPr/>
              <a:tblGrid>
                <a:gridCol w="1585356">
                  <a:extLst>
                    <a:ext uri="{9D8B030D-6E8A-4147-A177-3AD203B41FA5}">
                      <a16:colId xmlns:a16="http://schemas.microsoft.com/office/drawing/2014/main" val="2172987955"/>
                    </a:ext>
                  </a:extLst>
                </a:gridCol>
                <a:gridCol w="1585356">
                  <a:extLst>
                    <a:ext uri="{9D8B030D-6E8A-4147-A177-3AD203B41FA5}">
                      <a16:colId xmlns:a16="http://schemas.microsoft.com/office/drawing/2014/main" val="2681983749"/>
                    </a:ext>
                  </a:extLst>
                </a:gridCol>
                <a:gridCol w="1585356">
                  <a:extLst>
                    <a:ext uri="{9D8B030D-6E8A-4147-A177-3AD203B41FA5}">
                      <a16:colId xmlns:a16="http://schemas.microsoft.com/office/drawing/2014/main" val="629428529"/>
                    </a:ext>
                  </a:extLst>
                </a:gridCol>
                <a:gridCol w="1585356">
                  <a:extLst>
                    <a:ext uri="{9D8B030D-6E8A-4147-A177-3AD203B41FA5}">
                      <a16:colId xmlns:a16="http://schemas.microsoft.com/office/drawing/2014/main" val="2687891950"/>
                    </a:ext>
                  </a:extLst>
                </a:gridCol>
                <a:gridCol w="1585356">
                  <a:extLst>
                    <a:ext uri="{9D8B030D-6E8A-4147-A177-3AD203B41FA5}">
                      <a16:colId xmlns:a16="http://schemas.microsoft.com/office/drawing/2014/main" val="954005418"/>
                    </a:ext>
                  </a:extLst>
                </a:gridCol>
                <a:gridCol w="1585356">
                  <a:extLst>
                    <a:ext uri="{9D8B030D-6E8A-4147-A177-3AD203B41FA5}">
                      <a16:colId xmlns:a16="http://schemas.microsoft.com/office/drawing/2014/main" val="267876113"/>
                    </a:ext>
                  </a:extLst>
                </a:gridCol>
              </a:tblGrid>
              <a:tr h="400781">
                <a:tc>
                  <a:txBody>
                    <a:bodyPr/>
                    <a:lstStyle/>
                    <a:p>
                      <a:r>
                        <a:rPr lang="en-IN" sz="1100" b="1" dirty="0"/>
                        <a:t>S. No</a:t>
                      </a:r>
                      <a:endParaRPr lang="en-IN" sz="1100" dirty="0"/>
                    </a:p>
                  </a:txBody>
                  <a:tcPr marL="57254" marR="57254" marT="28627" marB="28627" anchor="ctr">
                    <a:lnL>
                      <a:noFill/>
                    </a:lnL>
                    <a:lnR>
                      <a:noFill/>
                    </a:lnR>
                    <a:lnT>
                      <a:noFill/>
                    </a:lnT>
                    <a:lnB>
                      <a:noFill/>
                    </a:lnB>
                    <a:noFill/>
                  </a:tcPr>
                </a:tc>
                <a:tc>
                  <a:txBody>
                    <a:bodyPr/>
                    <a:lstStyle/>
                    <a:p>
                      <a:r>
                        <a:rPr lang="en-IN" sz="1100" b="1" dirty="0"/>
                        <a:t>Test Case Name</a:t>
                      </a:r>
                      <a:endParaRPr lang="en-IN" sz="1100" dirty="0"/>
                    </a:p>
                  </a:txBody>
                  <a:tcPr marL="57254" marR="57254" marT="28627" marB="28627" anchor="ctr">
                    <a:lnL>
                      <a:noFill/>
                    </a:lnL>
                    <a:lnR>
                      <a:noFill/>
                    </a:lnR>
                    <a:lnT>
                      <a:noFill/>
                    </a:lnT>
                    <a:lnB>
                      <a:noFill/>
                    </a:lnB>
                    <a:noFill/>
                  </a:tcPr>
                </a:tc>
                <a:tc>
                  <a:txBody>
                    <a:bodyPr/>
                    <a:lstStyle/>
                    <a:p>
                      <a:r>
                        <a:rPr lang="en-IN" sz="1100" b="1"/>
                        <a:t>Input</a:t>
                      </a:r>
                      <a:endParaRPr lang="en-IN" sz="1100"/>
                    </a:p>
                  </a:txBody>
                  <a:tcPr marL="57254" marR="57254" marT="28627" marB="28627" anchor="ctr">
                    <a:lnL>
                      <a:noFill/>
                    </a:lnL>
                    <a:lnR>
                      <a:noFill/>
                    </a:lnR>
                    <a:lnT>
                      <a:noFill/>
                    </a:lnT>
                    <a:lnB>
                      <a:noFill/>
                    </a:lnB>
                    <a:noFill/>
                  </a:tcPr>
                </a:tc>
                <a:tc>
                  <a:txBody>
                    <a:bodyPr/>
                    <a:lstStyle/>
                    <a:p>
                      <a:r>
                        <a:rPr lang="en-IN" sz="1100" b="1"/>
                        <a:t>Expected Output</a:t>
                      </a:r>
                      <a:endParaRPr lang="en-IN" sz="1100"/>
                    </a:p>
                  </a:txBody>
                  <a:tcPr marL="57254" marR="57254" marT="28627" marB="28627" anchor="ctr">
                    <a:lnL>
                      <a:noFill/>
                    </a:lnL>
                    <a:lnR>
                      <a:noFill/>
                    </a:lnR>
                    <a:lnT>
                      <a:noFill/>
                    </a:lnT>
                    <a:lnB>
                      <a:noFill/>
                    </a:lnB>
                    <a:noFill/>
                  </a:tcPr>
                </a:tc>
                <a:tc>
                  <a:txBody>
                    <a:bodyPr/>
                    <a:lstStyle/>
                    <a:p>
                      <a:r>
                        <a:rPr lang="en-IN" sz="1100" b="1"/>
                        <a:t>Actual Output</a:t>
                      </a:r>
                      <a:endParaRPr lang="en-IN" sz="1100"/>
                    </a:p>
                  </a:txBody>
                  <a:tcPr marL="57254" marR="57254" marT="28627" marB="28627" anchor="ctr">
                    <a:lnL>
                      <a:noFill/>
                    </a:lnL>
                    <a:lnR>
                      <a:noFill/>
                    </a:lnR>
                    <a:lnT>
                      <a:noFill/>
                    </a:lnT>
                    <a:lnB>
                      <a:noFill/>
                    </a:lnB>
                    <a:noFill/>
                  </a:tcPr>
                </a:tc>
                <a:tc>
                  <a:txBody>
                    <a:bodyPr/>
                    <a:lstStyle/>
                    <a:p>
                      <a:r>
                        <a:rPr lang="en-IN" sz="1100" b="1"/>
                        <a:t>Remarks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910266757"/>
                  </a:ext>
                </a:extLst>
              </a:tr>
              <a:tr h="744308">
                <a:tc>
                  <a:txBody>
                    <a:bodyPr/>
                    <a:lstStyle/>
                    <a:p>
                      <a:r>
                        <a:rPr lang="en-IN" sz="1100" dirty="0"/>
                        <a:t>1</a:t>
                      </a:r>
                    </a:p>
                  </a:txBody>
                  <a:tcPr marL="57254" marR="57254" marT="28627" marB="28627" anchor="ctr">
                    <a:lnL>
                      <a:noFill/>
                    </a:lnL>
                    <a:lnR>
                      <a:noFill/>
                    </a:lnR>
                    <a:lnT>
                      <a:noFill/>
                    </a:lnT>
                    <a:lnB>
                      <a:noFill/>
                    </a:lnB>
                    <a:noFill/>
                  </a:tcPr>
                </a:tc>
                <a:tc>
                  <a:txBody>
                    <a:bodyPr/>
                    <a:lstStyle/>
                    <a:p>
                      <a:r>
                        <a:rPr lang="en-IN" sz="1100" dirty="0"/>
                        <a:t>Submit Liver Image Data</a:t>
                      </a:r>
                    </a:p>
                  </a:txBody>
                  <a:tcPr marL="57254" marR="57254" marT="28627" marB="28627" anchor="ctr">
                    <a:lnL>
                      <a:noFill/>
                    </a:lnL>
                    <a:lnR>
                      <a:noFill/>
                    </a:lnR>
                    <a:lnT>
                      <a:noFill/>
                    </a:lnT>
                    <a:lnB>
                      <a:noFill/>
                    </a:lnB>
                    <a:noFill/>
                  </a:tcPr>
                </a:tc>
                <a:tc>
                  <a:txBody>
                    <a:bodyPr/>
                    <a:lstStyle/>
                    <a:p>
                      <a:r>
                        <a:rPr lang="en-IN" sz="1100" dirty="0"/>
                        <a:t>Liver CT scan image</a:t>
                      </a:r>
                    </a:p>
                  </a:txBody>
                  <a:tcPr marL="57254" marR="57254" marT="28627" marB="28627" anchor="ctr">
                    <a:lnL>
                      <a:noFill/>
                    </a:lnL>
                    <a:lnR>
                      <a:noFill/>
                    </a:lnR>
                    <a:lnT>
                      <a:noFill/>
                    </a:lnT>
                    <a:lnB>
                      <a:noFill/>
                    </a:lnB>
                    <a:noFill/>
                  </a:tcPr>
                </a:tc>
                <a:tc>
                  <a:txBody>
                    <a:bodyPr/>
                    <a:lstStyle/>
                    <a:p>
                      <a:r>
                        <a:rPr lang="en-US" sz="1100" dirty="0"/>
                        <a:t>Image saved and passed to diagnostic prediction engine</a:t>
                      </a:r>
                      <a:endParaRPr lang="en-IN" sz="1100" dirty="0"/>
                    </a:p>
                  </a:txBody>
                  <a:tcPr marL="57254" marR="57254" marT="28627" marB="28627" anchor="ctr">
                    <a:lnL>
                      <a:noFill/>
                    </a:lnL>
                    <a:lnR>
                      <a:noFill/>
                    </a:lnR>
                    <a:lnT>
                      <a:noFill/>
                    </a:lnT>
                    <a:lnB>
                      <a:noFill/>
                    </a:lnB>
                    <a:noFill/>
                  </a:tcPr>
                </a:tc>
                <a:tc>
                  <a:txBody>
                    <a:bodyPr/>
                    <a:lstStyle/>
                    <a:p>
                      <a:r>
                        <a:rPr lang="en-US" sz="1100" dirty="0"/>
                        <a:t>Image saved and passed to diagnostic prediction engine</a:t>
                      </a:r>
                      <a:endParaRPr lang="en-IN" sz="1100" dirty="0"/>
                    </a:p>
                  </a:txBody>
                  <a:tcPr marL="57254" marR="57254" marT="28627" marB="28627" anchor="ctr">
                    <a:lnL>
                      <a:noFill/>
                    </a:lnL>
                    <a:lnR>
                      <a:noFill/>
                    </a:lnR>
                    <a:lnT>
                      <a:noFill/>
                    </a:lnT>
                    <a:lnB>
                      <a:noFill/>
                    </a:lnB>
                    <a:noFill/>
                  </a:tcPr>
                </a:tc>
                <a:tc>
                  <a:txBody>
                    <a:bodyPr/>
                    <a:lstStyle/>
                    <a:p>
                      <a:r>
                        <a:rPr lang="en-IN" sz="1100" b="1" dirty="0"/>
                        <a:t>Pass</a:t>
                      </a:r>
                      <a:endParaRPr lang="en-IN" sz="1100" dirty="0"/>
                    </a:p>
                  </a:txBody>
                  <a:tcPr marL="57254" marR="57254" marT="28627" marB="28627" anchor="ctr">
                    <a:lnL>
                      <a:noFill/>
                    </a:lnL>
                    <a:lnR>
                      <a:noFill/>
                    </a:lnR>
                    <a:lnT>
                      <a:noFill/>
                    </a:lnT>
                    <a:lnB>
                      <a:noFill/>
                    </a:lnB>
                    <a:noFill/>
                  </a:tcPr>
                </a:tc>
                <a:extLst>
                  <a:ext uri="{0D108BD9-81ED-4DB2-BD59-A6C34878D82A}">
                    <a16:rowId xmlns:a16="http://schemas.microsoft.com/office/drawing/2014/main" val="1980076165"/>
                  </a:ext>
                </a:extLst>
              </a:tr>
              <a:tr h="572544">
                <a:tc>
                  <a:txBody>
                    <a:bodyPr/>
                    <a:lstStyle/>
                    <a:p>
                      <a:r>
                        <a:rPr lang="en-IN" sz="1100" dirty="0"/>
                        <a:t>2</a:t>
                      </a:r>
                    </a:p>
                  </a:txBody>
                  <a:tcPr marL="57254" marR="57254" marT="28627" marB="28627" anchor="ctr">
                    <a:lnL>
                      <a:noFill/>
                    </a:lnL>
                    <a:lnR>
                      <a:noFill/>
                    </a:lnR>
                    <a:lnT>
                      <a:noFill/>
                    </a:lnT>
                    <a:lnB>
                      <a:noFill/>
                    </a:lnB>
                    <a:noFill/>
                  </a:tcPr>
                </a:tc>
                <a:tc>
                  <a:txBody>
                    <a:bodyPr/>
                    <a:lstStyle/>
                    <a:p>
                      <a:r>
                        <a:rPr lang="en-IN" sz="1100" dirty="0"/>
                        <a:t>Trigger Disease Prediction</a:t>
                      </a:r>
                    </a:p>
                  </a:txBody>
                  <a:tcPr marL="57254" marR="57254" marT="28627" marB="28627" anchor="ctr">
                    <a:lnL>
                      <a:noFill/>
                    </a:lnL>
                    <a:lnR>
                      <a:noFill/>
                    </a:lnR>
                    <a:lnT>
                      <a:noFill/>
                    </a:lnT>
                    <a:lnB>
                      <a:noFill/>
                    </a:lnB>
                    <a:noFill/>
                  </a:tcPr>
                </a:tc>
                <a:tc>
                  <a:txBody>
                    <a:bodyPr/>
                    <a:lstStyle/>
                    <a:p>
                      <a:r>
                        <a:rPr lang="en-IN" sz="1100" dirty="0"/>
                        <a:t>CT scan image + metadata</a:t>
                      </a:r>
                    </a:p>
                  </a:txBody>
                  <a:tcPr marL="57254" marR="57254" marT="28627" marB="28627" anchor="ctr">
                    <a:lnL>
                      <a:noFill/>
                    </a:lnL>
                    <a:lnR>
                      <a:noFill/>
                    </a:lnR>
                    <a:lnT>
                      <a:noFill/>
                    </a:lnT>
                    <a:lnB>
                      <a:noFill/>
                    </a:lnB>
                    <a:noFill/>
                  </a:tcPr>
                </a:tc>
                <a:tc>
                  <a:txBody>
                    <a:bodyPr/>
                    <a:lstStyle/>
                    <a:p>
                      <a:r>
                        <a:rPr lang="en-US" sz="1100" dirty="0"/>
                        <a:t>Displays liver condition prediction with probability score</a:t>
                      </a:r>
                      <a:endParaRPr lang="en-IN" sz="1100" dirty="0"/>
                    </a:p>
                  </a:txBody>
                  <a:tcPr marL="57254" marR="57254" marT="28627" marB="28627" anchor="ctr">
                    <a:lnL>
                      <a:noFill/>
                    </a:lnL>
                    <a:lnR>
                      <a:noFill/>
                    </a:lnR>
                    <a:lnT>
                      <a:noFill/>
                    </a:lnT>
                    <a:lnB>
                      <a:noFill/>
                    </a:lnB>
                    <a:noFill/>
                  </a:tcPr>
                </a:tc>
                <a:tc>
                  <a:txBody>
                    <a:bodyPr/>
                    <a:lstStyle/>
                    <a:p>
                      <a:r>
                        <a:rPr lang="en-US" sz="1100" dirty="0"/>
                        <a:t>Displays liver condition prediction with probability score</a:t>
                      </a:r>
                      <a:endParaRPr lang="en-IN" sz="1100" dirty="0"/>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3060298400"/>
                  </a:ext>
                </a:extLst>
              </a:tr>
              <a:tr h="744308">
                <a:tc>
                  <a:txBody>
                    <a:bodyPr/>
                    <a:lstStyle/>
                    <a:p>
                      <a:r>
                        <a:rPr lang="en-IN" sz="1100"/>
                        <a:t>3</a:t>
                      </a:r>
                    </a:p>
                  </a:txBody>
                  <a:tcPr marL="57254" marR="57254" marT="28627" marB="28627" anchor="ctr">
                    <a:lnL>
                      <a:noFill/>
                    </a:lnL>
                    <a:lnR>
                      <a:noFill/>
                    </a:lnR>
                    <a:lnT>
                      <a:noFill/>
                    </a:lnT>
                    <a:lnB>
                      <a:noFill/>
                    </a:lnB>
                    <a:noFill/>
                  </a:tcPr>
                </a:tc>
                <a:tc>
                  <a:txBody>
                    <a:bodyPr/>
                    <a:lstStyle/>
                    <a:p>
                      <a:r>
                        <a:rPr lang="en-IN" sz="1100" dirty="0"/>
                        <a:t>View Diagnostic Heatmap</a:t>
                      </a:r>
                    </a:p>
                  </a:txBody>
                  <a:tcPr marL="57254" marR="57254" marT="28627" marB="28627" anchor="ctr">
                    <a:lnL>
                      <a:noFill/>
                    </a:lnL>
                    <a:lnR>
                      <a:noFill/>
                    </a:lnR>
                    <a:lnT>
                      <a:noFill/>
                    </a:lnT>
                    <a:lnB>
                      <a:noFill/>
                    </a:lnB>
                    <a:noFill/>
                  </a:tcPr>
                </a:tc>
                <a:tc>
                  <a:txBody>
                    <a:bodyPr/>
                    <a:lstStyle/>
                    <a:p>
                      <a:r>
                        <a:rPr lang="en-IN" sz="1100" dirty="0"/>
                        <a:t>None</a:t>
                      </a:r>
                    </a:p>
                  </a:txBody>
                  <a:tcPr marL="57254" marR="57254" marT="28627" marB="28627" anchor="ctr">
                    <a:lnL>
                      <a:noFill/>
                    </a:lnL>
                    <a:lnR>
                      <a:noFill/>
                    </a:lnR>
                    <a:lnT>
                      <a:noFill/>
                    </a:lnT>
                    <a:lnB>
                      <a:noFill/>
                    </a:lnB>
                    <a:noFill/>
                  </a:tcPr>
                </a:tc>
                <a:tc>
                  <a:txBody>
                    <a:bodyPr/>
                    <a:lstStyle/>
                    <a:p>
                      <a:r>
                        <a:rPr lang="en-US" sz="1100" dirty="0"/>
                        <a:t>Heatmap overlay showing affected regions on the liver image</a:t>
                      </a:r>
                      <a:endParaRPr lang="en-IN" sz="1100" dirty="0"/>
                    </a:p>
                  </a:txBody>
                  <a:tcPr marL="57254" marR="57254" marT="28627" marB="28627" anchor="ctr">
                    <a:lnL>
                      <a:noFill/>
                    </a:lnL>
                    <a:lnR>
                      <a:noFill/>
                    </a:lnR>
                    <a:lnT>
                      <a:noFill/>
                    </a:lnT>
                    <a:lnB>
                      <a:noFill/>
                    </a:lnB>
                    <a:noFill/>
                  </a:tcPr>
                </a:tc>
                <a:tc>
                  <a:txBody>
                    <a:bodyPr/>
                    <a:lstStyle/>
                    <a:p>
                      <a:r>
                        <a:rPr lang="en-US" sz="1100" dirty="0"/>
                        <a:t>Heatmap overlay showing affected regions on the liver image</a:t>
                      </a:r>
                      <a:endParaRPr lang="en-IN" sz="1100" dirty="0"/>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4037896541"/>
                  </a:ext>
                </a:extLst>
              </a:tr>
              <a:tr h="572544">
                <a:tc>
                  <a:txBody>
                    <a:bodyPr/>
                    <a:lstStyle/>
                    <a:p>
                      <a:r>
                        <a:rPr lang="en-IN" sz="1100"/>
                        <a:t>4</a:t>
                      </a:r>
                    </a:p>
                  </a:txBody>
                  <a:tcPr marL="57254" marR="57254" marT="28627" marB="28627" anchor="ctr">
                    <a:lnL>
                      <a:noFill/>
                    </a:lnL>
                    <a:lnR>
                      <a:noFill/>
                    </a:lnR>
                    <a:lnT>
                      <a:noFill/>
                    </a:lnT>
                    <a:lnB>
                      <a:noFill/>
                    </a:lnB>
                    <a:noFill/>
                  </a:tcPr>
                </a:tc>
                <a:tc>
                  <a:txBody>
                    <a:bodyPr/>
                    <a:lstStyle/>
                    <a:p>
                      <a:r>
                        <a:rPr lang="en-IN" sz="1100" dirty="0"/>
                        <a:t>Recommendation Trigger</a:t>
                      </a:r>
                    </a:p>
                  </a:txBody>
                  <a:tcPr marL="57254" marR="57254" marT="28627" marB="28627" anchor="ctr">
                    <a:lnL>
                      <a:noFill/>
                    </a:lnL>
                    <a:lnR>
                      <a:noFill/>
                    </a:lnR>
                    <a:lnT>
                      <a:noFill/>
                    </a:lnT>
                    <a:lnB>
                      <a:noFill/>
                    </a:lnB>
                    <a:noFill/>
                  </a:tcPr>
                </a:tc>
                <a:tc>
                  <a:txBody>
                    <a:bodyPr/>
                    <a:lstStyle/>
                    <a:p>
                      <a:r>
                        <a:rPr lang="en-IN" sz="1100" dirty="0"/>
                        <a:t>Prediction result = High Risk</a:t>
                      </a:r>
                    </a:p>
                  </a:txBody>
                  <a:tcPr marL="57254" marR="57254" marT="28627" marB="28627" anchor="ctr">
                    <a:lnL>
                      <a:noFill/>
                    </a:lnL>
                    <a:lnR>
                      <a:noFill/>
                    </a:lnR>
                    <a:lnT>
                      <a:noFill/>
                    </a:lnT>
                    <a:lnB>
                      <a:noFill/>
                    </a:lnB>
                    <a:noFill/>
                  </a:tcPr>
                </a:tc>
                <a:tc>
                  <a:txBody>
                    <a:bodyPr/>
                    <a:lstStyle/>
                    <a:p>
                      <a:r>
                        <a:rPr lang="en-US" sz="1100" dirty="0"/>
                        <a:t>Displays specialist recommendation and next steps</a:t>
                      </a:r>
                      <a:endParaRPr lang="en-IN" sz="1100" dirty="0"/>
                    </a:p>
                  </a:txBody>
                  <a:tcPr marL="57254" marR="57254" marT="28627" marB="28627" anchor="ctr">
                    <a:lnL>
                      <a:noFill/>
                    </a:lnL>
                    <a:lnR>
                      <a:noFill/>
                    </a:lnR>
                    <a:lnT>
                      <a:noFill/>
                    </a:lnT>
                    <a:lnB>
                      <a:noFill/>
                    </a:lnB>
                    <a:noFill/>
                  </a:tcPr>
                </a:tc>
                <a:tc>
                  <a:txBody>
                    <a:bodyPr/>
                    <a:lstStyle/>
                    <a:p>
                      <a:r>
                        <a:rPr lang="en-US" sz="1100" dirty="0"/>
                        <a:t>Displays specialist recommendation and next steps</a:t>
                      </a:r>
                      <a:endParaRPr lang="en-IN" sz="1100" dirty="0"/>
                    </a:p>
                  </a:txBody>
                  <a:tcPr marL="57254" marR="57254" marT="28627" marB="28627" anchor="ctr">
                    <a:lnL>
                      <a:noFill/>
                    </a:lnL>
                    <a:lnR>
                      <a:noFill/>
                    </a:lnR>
                    <a:lnT>
                      <a:noFill/>
                    </a:lnT>
                    <a:lnB>
                      <a:noFill/>
                    </a:lnB>
                    <a:noFill/>
                  </a:tcPr>
                </a:tc>
                <a:tc>
                  <a:txBody>
                    <a:bodyPr/>
                    <a:lstStyle/>
                    <a:p>
                      <a:r>
                        <a:rPr lang="en-IN" sz="1100" b="1" dirty="0"/>
                        <a:t>Pass</a:t>
                      </a:r>
                      <a:endParaRPr lang="en-IN" sz="1100" dirty="0"/>
                    </a:p>
                  </a:txBody>
                  <a:tcPr marL="57254" marR="57254" marT="28627" marB="28627" anchor="ctr">
                    <a:lnL>
                      <a:noFill/>
                    </a:lnL>
                    <a:lnR>
                      <a:noFill/>
                    </a:lnR>
                    <a:lnT>
                      <a:noFill/>
                    </a:lnT>
                    <a:lnB>
                      <a:noFill/>
                    </a:lnB>
                    <a:noFill/>
                  </a:tcPr>
                </a:tc>
                <a:extLst>
                  <a:ext uri="{0D108BD9-81ED-4DB2-BD59-A6C34878D82A}">
                    <a16:rowId xmlns:a16="http://schemas.microsoft.com/office/drawing/2014/main" val="1286843927"/>
                  </a:ext>
                </a:extLst>
              </a:tr>
              <a:tr h="572544">
                <a:tc>
                  <a:txBody>
                    <a:bodyPr/>
                    <a:lstStyle/>
                    <a:p>
                      <a:r>
                        <a:rPr lang="en-IN" sz="1100"/>
                        <a:t>5</a:t>
                      </a:r>
                    </a:p>
                  </a:txBody>
                  <a:tcPr marL="57254" marR="57254" marT="28627" marB="28627" anchor="ctr">
                    <a:lnL>
                      <a:noFill/>
                    </a:lnL>
                    <a:lnR>
                      <a:noFill/>
                    </a:lnR>
                    <a:lnT>
                      <a:noFill/>
                    </a:lnT>
                    <a:lnB>
                      <a:noFill/>
                    </a:lnB>
                    <a:noFill/>
                  </a:tcPr>
                </a:tc>
                <a:tc>
                  <a:txBody>
                    <a:bodyPr/>
                    <a:lstStyle/>
                    <a:p>
                      <a:r>
                        <a:rPr lang="en-US" sz="1100" dirty="0"/>
                        <a:t>Suggest Tips for Liver Care</a:t>
                      </a:r>
                      <a:endParaRPr lang="en-IN" sz="1100" dirty="0"/>
                    </a:p>
                  </a:txBody>
                  <a:tcPr marL="57254" marR="57254" marT="28627" marB="28627" anchor="ctr">
                    <a:lnL>
                      <a:noFill/>
                    </a:lnL>
                    <a:lnR>
                      <a:noFill/>
                    </a:lnR>
                    <a:lnT>
                      <a:noFill/>
                    </a:lnT>
                    <a:lnB>
                      <a:noFill/>
                    </a:lnB>
                    <a:noFill/>
                  </a:tcPr>
                </a:tc>
                <a:tc>
                  <a:txBody>
                    <a:bodyPr/>
                    <a:lstStyle/>
                    <a:p>
                      <a:r>
                        <a:rPr lang="en-IN" sz="1100" dirty="0"/>
                        <a:t>Mild fatty liver</a:t>
                      </a:r>
                    </a:p>
                  </a:txBody>
                  <a:tcPr marL="57254" marR="57254" marT="28627" marB="28627" anchor="ctr">
                    <a:lnL>
                      <a:noFill/>
                    </a:lnL>
                    <a:lnR>
                      <a:noFill/>
                    </a:lnR>
                    <a:lnT>
                      <a:noFill/>
                    </a:lnT>
                    <a:lnB>
                      <a:noFill/>
                    </a:lnB>
                    <a:noFill/>
                  </a:tcPr>
                </a:tc>
                <a:tc>
                  <a:txBody>
                    <a:bodyPr/>
                    <a:lstStyle/>
                    <a:p>
                      <a:r>
                        <a:rPr lang="en-US" sz="1100" dirty="0"/>
                        <a:t>Shows dietary, lifestyle and medical tips</a:t>
                      </a:r>
                      <a:endParaRPr lang="en-IN" sz="1100" dirty="0"/>
                    </a:p>
                  </a:txBody>
                  <a:tcPr marL="57254" marR="57254" marT="28627" marB="28627" anchor="ctr">
                    <a:lnL>
                      <a:noFill/>
                    </a:lnL>
                    <a:lnR>
                      <a:noFill/>
                    </a:lnR>
                    <a:lnT>
                      <a:noFill/>
                    </a:lnT>
                    <a:lnB>
                      <a:noFill/>
                    </a:lnB>
                    <a:noFill/>
                  </a:tcPr>
                </a:tc>
                <a:tc>
                  <a:txBody>
                    <a:bodyPr/>
                    <a:lstStyle/>
                    <a:p>
                      <a:r>
                        <a:rPr lang="en-US" sz="1100" dirty="0"/>
                        <a:t>Shows dietary, lifestyle and medical tips</a:t>
                      </a:r>
                      <a:endParaRPr lang="en-IN" sz="1100" dirty="0"/>
                    </a:p>
                  </a:txBody>
                  <a:tcPr marL="57254" marR="57254" marT="28627" marB="28627" anchor="ctr">
                    <a:lnL>
                      <a:noFill/>
                    </a:lnL>
                    <a:lnR>
                      <a:noFill/>
                    </a:lnR>
                    <a:lnT>
                      <a:noFill/>
                    </a:lnT>
                    <a:lnB>
                      <a:noFill/>
                    </a:lnB>
                    <a:noFill/>
                  </a:tcPr>
                </a:tc>
                <a:tc>
                  <a:txBody>
                    <a:bodyPr/>
                    <a:lstStyle/>
                    <a:p>
                      <a:r>
                        <a:rPr lang="en-IN" sz="1100" b="1"/>
                        <a:t>Pass</a:t>
                      </a:r>
                      <a:endParaRPr lang="en-IN" sz="1100"/>
                    </a:p>
                  </a:txBody>
                  <a:tcPr marL="57254" marR="57254" marT="28627" marB="28627" anchor="ctr">
                    <a:lnL>
                      <a:noFill/>
                    </a:lnL>
                    <a:lnR>
                      <a:noFill/>
                    </a:lnR>
                    <a:lnT>
                      <a:noFill/>
                    </a:lnT>
                    <a:lnB>
                      <a:noFill/>
                    </a:lnB>
                    <a:noFill/>
                  </a:tcPr>
                </a:tc>
                <a:extLst>
                  <a:ext uri="{0D108BD9-81ED-4DB2-BD59-A6C34878D82A}">
                    <a16:rowId xmlns:a16="http://schemas.microsoft.com/office/drawing/2014/main" val="2257064123"/>
                  </a:ext>
                </a:extLst>
              </a:tr>
              <a:tr h="744308">
                <a:tc>
                  <a:txBody>
                    <a:bodyPr/>
                    <a:lstStyle/>
                    <a:p>
                      <a:r>
                        <a:rPr lang="en-IN" sz="1100" b="1"/>
                        <a:t>6</a:t>
                      </a:r>
                      <a:endParaRPr lang="en-IN" sz="1100"/>
                    </a:p>
                  </a:txBody>
                  <a:tcPr marL="57254" marR="57254" marT="28627" marB="28627" anchor="ctr">
                    <a:lnL>
                      <a:noFill/>
                    </a:lnL>
                    <a:lnR>
                      <a:noFill/>
                    </a:lnR>
                    <a:lnT>
                      <a:noFill/>
                    </a:lnT>
                    <a:lnB>
                      <a:noFill/>
                    </a:lnB>
                    <a:noFill/>
                  </a:tcPr>
                </a:tc>
                <a:tc>
                  <a:txBody>
                    <a:bodyPr/>
                    <a:lstStyle/>
                    <a:p>
                      <a:r>
                        <a:rPr lang="en-IN" sz="1100" dirty="0"/>
                        <a:t>Access Diagnostic Summary</a:t>
                      </a:r>
                    </a:p>
                  </a:txBody>
                  <a:tcPr marL="57254" marR="57254" marT="28627" marB="28627" anchor="ctr">
                    <a:lnL>
                      <a:noFill/>
                    </a:lnL>
                    <a:lnR>
                      <a:noFill/>
                    </a:lnR>
                    <a:lnT>
                      <a:noFill/>
                    </a:lnT>
                    <a:lnB>
                      <a:noFill/>
                    </a:lnB>
                    <a:noFill/>
                  </a:tcPr>
                </a:tc>
                <a:tc>
                  <a:txBody>
                    <a:bodyPr/>
                    <a:lstStyle/>
                    <a:p>
                      <a:r>
                        <a:rPr lang="en-IN" sz="1100" b="1"/>
                        <a:t>None</a:t>
                      </a:r>
                      <a:endParaRPr lang="en-IN" sz="1100"/>
                    </a:p>
                  </a:txBody>
                  <a:tcPr marL="57254" marR="57254" marT="28627" marB="28627" anchor="ctr">
                    <a:lnL>
                      <a:noFill/>
                    </a:lnL>
                    <a:lnR>
                      <a:noFill/>
                    </a:lnR>
                    <a:lnT>
                      <a:noFill/>
                    </a:lnT>
                    <a:lnB>
                      <a:noFill/>
                    </a:lnB>
                    <a:noFill/>
                  </a:tcPr>
                </a:tc>
                <a:tc>
                  <a:txBody>
                    <a:bodyPr/>
                    <a:lstStyle/>
                    <a:p>
                      <a:r>
                        <a:rPr lang="en-US" sz="1100" dirty="0"/>
                        <a:t>Redirects to /summary page and displays full report</a:t>
                      </a:r>
                      <a:endParaRPr lang="en-IN" sz="1100" dirty="0"/>
                    </a:p>
                  </a:txBody>
                  <a:tcPr marL="57254" marR="57254" marT="28627" marB="28627" anchor="ctr">
                    <a:lnL>
                      <a:noFill/>
                    </a:lnL>
                    <a:lnR>
                      <a:noFill/>
                    </a:lnR>
                    <a:lnT>
                      <a:noFill/>
                    </a:lnT>
                    <a:lnB>
                      <a:noFill/>
                    </a:lnB>
                    <a:noFill/>
                  </a:tcPr>
                </a:tc>
                <a:tc>
                  <a:txBody>
                    <a:bodyPr/>
                    <a:lstStyle/>
                    <a:p>
                      <a:r>
                        <a:rPr lang="en-US" sz="1100" dirty="0"/>
                        <a:t>Redirects to /summary page and displays full report</a:t>
                      </a:r>
                      <a:endParaRPr lang="en-IN" sz="1100" dirty="0"/>
                    </a:p>
                  </a:txBody>
                  <a:tcPr marL="57254" marR="57254" marT="28627" marB="28627" anchor="ctr">
                    <a:lnL>
                      <a:noFill/>
                    </a:lnL>
                    <a:lnR>
                      <a:noFill/>
                    </a:lnR>
                    <a:lnT>
                      <a:noFill/>
                    </a:lnT>
                    <a:lnB>
                      <a:noFill/>
                    </a:lnB>
                    <a:noFill/>
                  </a:tcPr>
                </a:tc>
                <a:tc>
                  <a:txBody>
                    <a:bodyPr/>
                    <a:lstStyle/>
                    <a:p>
                      <a:r>
                        <a:rPr lang="en-IN" sz="1100" b="1" dirty="0"/>
                        <a:t>Pass</a:t>
                      </a:r>
                      <a:endParaRPr lang="en-IN" sz="1100" dirty="0"/>
                    </a:p>
                  </a:txBody>
                  <a:tcPr marL="57254" marR="57254" marT="28627" marB="28627" anchor="ctr">
                    <a:lnL>
                      <a:noFill/>
                    </a:lnL>
                    <a:lnR>
                      <a:noFill/>
                    </a:lnR>
                    <a:lnT>
                      <a:noFill/>
                    </a:lnT>
                    <a:lnB>
                      <a:noFill/>
                    </a:lnB>
                    <a:noFill/>
                  </a:tcPr>
                </a:tc>
                <a:extLst>
                  <a:ext uri="{0D108BD9-81ED-4DB2-BD59-A6C34878D82A}">
                    <a16:rowId xmlns:a16="http://schemas.microsoft.com/office/drawing/2014/main" val="1257722110"/>
                  </a:ext>
                </a:extLst>
              </a:tr>
            </a:tbl>
          </a:graphicData>
        </a:graphic>
      </p:graphicFrame>
    </p:spTree>
    <p:extLst>
      <p:ext uri="{BB962C8B-B14F-4D97-AF65-F5344CB8AC3E}">
        <p14:creationId xmlns:p14="http://schemas.microsoft.com/office/powerpoint/2010/main" val="251338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7A7A8E-587E-DA61-992A-D64064B42716}"/>
              </a:ext>
            </a:extLst>
          </p:cNvPr>
          <p:cNvPicPr>
            <a:picLocks noChangeAspect="1"/>
          </p:cNvPicPr>
          <p:nvPr/>
        </p:nvPicPr>
        <p:blipFill>
          <a:blip r:embed="rId2"/>
          <a:stretch>
            <a:fillRect/>
          </a:stretch>
        </p:blipFill>
        <p:spPr>
          <a:xfrm>
            <a:off x="0" y="512831"/>
            <a:ext cx="12192000" cy="5832337"/>
          </a:xfrm>
          <a:prstGeom prst="rect">
            <a:avLst/>
          </a:prstGeom>
        </p:spPr>
      </p:pic>
    </p:spTree>
    <p:extLst>
      <p:ext uri="{BB962C8B-B14F-4D97-AF65-F5344CB8AC3E}">
        <p14:creationId xmlns:p14="http://schemas.microsoft.com/office/powerpoint/2010/main" val="161238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4BEF00-E14A-053D-98E8-ACE2137B08A1}"/>
              </a:ext>
            </a:extLst>
          </p:cNvPr>
          <p:cNvPicPr>
            <a:picLocks noGrp="1" noChangeAspect="1"/>
          </p:cNvPicPr>
          <p:nvPr>
            <p:ph idx="1"/>
          </p:nvPr>
        </p:nvPicPr>
        <p:blipFill>
          <a:blip r:embed="rId2"/>
          <a:stretch>
            <a:fillRect/>
          </a:stretch>
        </p:blipFill>
        <p:spPr>
          <a:xfrm>
            <a:off x="62508" y="667940"/>
            <a:ext cx="12066984" cy="5703364"/>
          </a:xfrm>
        </p:spPr>
      </p:pic>
    </p:spTree>
    <p:extLst>
      <p:ext uri="{BB962C8B-B14F-4D97-AF65-F5344CB8AC3E}">
        <p14:creationId xmlns:p14="http://schemas.microsoft.com/office/powerpoint/2010/main" val="774519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B565D2E-AB23-0FE8-7EFA-8E44A763A84E}"/>
              </a:ext>
            </a:extLst>
          </p:cNvPr>
          <p:cNvPicPr>
            <a:picLocks noGrp="1" noChangeAspect="1"/>
          </p:cNvPicPr>
          <p:nvPr>
            <p:ph idx="1"/>
          </p:nvPr>
        </p:nvPicPr>
        <p:blipFill>
          <a:blip r:embed="rId2"/>
          <a:stretch>
            <a:fillRect/>
          </a:stretch>
        </p:blipFill>
        <p:spPr>
          <a:xfrm>
            <a:off x="371169" y="811893"/>
            <a:ext cx="11449662" cy="5441424"/>
          </a:xfrm>
        </p:spPr>
      </p:pic>
    </p:spTree>
    <p:extLst>
      <p:ext uri="{BB962C8B-B14F-4D97-AF65-F5344CB8AC3E}">
        <p14:creationId xmlns:p14="http://schemas.microsoft.com/office/powerpoint/2010/main" val="409840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C80EFE4-AF40-61D5-3336-9701FAB8DCEA}"/>
              </a:ext>
            </a:extLst>
          </p:cNvPr>
          <p:cNvPicPr>
            <a:picLocks noGrp="1" noChangeAspect="1"/>
          </p:cNvPicPr>
          <p:nvPr>
            <p:ph idx="1"/>
          </p:nvPr>
        </p:nvPicPr>
        <p:blipFill>
          <a:blip r:embed="rId2"/>
          <a:stretch>
            <a:fillRect/>
          </a:stretch>
        </p:blipFill>
        <p:spPr>
          <a:xfrm>
            <a:off x="0" y="788421"/>
            <a:ext cx="12113343" cy="5281158"/>
          </a:xfrm>
        </p:spPr>
      </p:pic>
    </p:spTree>
    <p:extLst>
      <p:ext uri="{BB962C8B-B14F-4D97-AF65-F5344CB8AC3E}">
        <p14:creationId xmlns:p14="http://schemas.microsoft.com/office/powerpoint/2010/main" val="2065848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104A7F8-D826-1FA9-552A-6258894AB649}"/>
              </a:ext>
            </a:extLst>
          </p:cNvPr>
          <p:cNvPicPr>
            <a:picLocks noChangeAspect="1"/>
          </p:cNvPicPr>
          <p:nvPr/>
        </p:nvPicPr>
        <p:blipFill>
          <a:blip r:embed="rId2"/>
          <a:stretch>
            <a:fillRect/>
          </a:stretch>
        </p:blipFill>
        <p:spPr>
          <a:xfrm>
            <a:off x="0" y="579540"/>
            <a:ext cx="12192000" cy="5698919"/>
          </a:xfrm>
          <a:prstGeom prst="rect">
            <a:avLst/>
          </a:prstGeom>
        </p:spPr>
      </p:pic>
    </p:spTree>
    <p:extLst>
      <p:ext uri="{BB962C8B-B14F-4D97-AF65-F5344CB8AC3E}">
        <p14:creationId xmlns:p14="http://schemas.microsoft.com/office/powerpoint/2010/main" val="298322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6CF9-4FE3-C70D-8D57-507AF6B26E6B}"/>
              </a:ext>
            </a:extLst>
          </p:cNvPr>
          <p:cNvSpPr>
            <a:spLocks noGrp="1"/>
          </p:cNvSpPr>
          <p:nvPr>
            <p:ph type="title"/>
          </p:nvPr>
        </p:nvSpPr>
        <p:spPr>
          <a:xfrm>
            <a:off x="1201678" y="596496"/>
            <a:ext cx="8074815" cy="1618489"/>
          </a:xfrm>
        </p:spPr>
        <p:txBody>
          <a:bodyPr anchor="ctr">
            <a:normAutofit/>
          </a:bodyPr>
          <a:lstStyle/>
          <a:p>
            <a:r>
              <a:rPr lang="en-US" sz="5600" b="1" dirty="0">
                <a:latin typeface="Chalkboard SE" panose="03050602040202020205" pitchFamily="66" charset="77"/>
              </a:rPr>
              <a:t>ABSTRACT</a:t>
            </a:r>
          </a:p>
        </p:txBody>
      </p:sp>
      <p:sp>
        <p:nvSpPr>
          <p:cNvPr id="9" name="Rectangle 1">
            <a:extLst>
              <a:ext uri="{FF2B5EF4-FFF2-40B4-BE49-F238E27FC236}">
                <a16:creationId xmlns:a16="http://schemas.microsoft.com/office/drawing/2014/main" id="{F2FA3C2E-E55F-71F4-8947-714105A6CAA3}"/>
              </a:ext>
            </a:extLst>
          </p:cNvPr>
          <p:cNvSpPr txBox="1">
            <a:spLocks noChangeArrowheads="1"/>
          </p:cNvSpPr>
          <p:nvPr/>
        </p:nvSpPr>
        <p:spPr bwMode="auto">
          <a:xfrm>
            <a:off x="710465" y="2297355"/>
            <a:ext cx="9776660" cy="2700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Liver diseases, such as cirrhosis, Carcinoma, and liver cancer, pose a serious global health challenge, contributing significantly to morbidity and mortality. Early and accurate diagnosis is essential for effective treatment and better patient outcomes. This project focuses on a predictive analysis approach for liver disease diagnosis using medical imaging</a:t>
            </a:r>
            <a:r>
              <a:rPr lang="en-IN" dirty="0">
                <a:solidFill>
                  <a:srgbClr val="000000"/>
                </a:solidFill>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By allowing users to upload liver scan images, the system utilizes a trained deep learning model to analyze and classify the images for potential liver abnormalities. This streamlined image-based prediction method offers a fast and accessible diagnostic tool, aiming to support early detection efforts. The project also highlights the benefits, limitations, and future scope of using image-driven predictive analysis in improving liver disease screening and healthcare delivery.</a:t>
            </a:r>
            <a:endParaRPr lang="en-US"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829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AE13EF-259B-5FAF-4CB3-FB859BF1F015}"/>
              </a:ext>
            </a:extLst>
          </p:cNvPr>
          <p:cNvPicPr>
            <a:picLocks noGrp="1" noChangeAspect="1"/>
          </p:cNvPicPr>
          <p:nvPr>
            <p:ph idx="1"/>
          </p:nvPr>
        </p:nvPicPr>
        <p:blipFill>
          <a:blip r:embed="rId2"/>
          <a:stretch>
            <a:fillRect/>
          </a:stretch>
        </p:blipFill>
        <p:spPr>
          <a:xfrm>
            <a:off x="174593" y="1022555"/>
            <a:ext cx="11614311" cy="5122608"/>
          </a:xfrm>
        </p:spPr>
      </p:pic>
    </p:spTree>
    <p:extLst>
      <p:ext uri="{BB962C8B-B14F-4D97-AF65-F5344CB8AC3E}">
        <p14:creationId xmlns:p14="http://schemas.microsoft.com/office/powerpoint/2010/main" val="751992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25FD-D11A-1366-7986-242AE93049CC}"/>
              </a:ext>
            </a:extLst>
          </p:cNvPr>
          <p:cNvSpPr>
            <a:spLocks noGrp="1"/>
          </p:cNvSpPr>
          <p:nvPr>
            <p:ph type="title"/>
          </p:nvPr>
        </p:nvSpPr>
        <p:spPr>
          <a:xfrm>
            <a:off x="1187268" y="492291"/>
            <a:ext cx="9654903" cy="1618489"/>
          </a:xfrm>
        </p:spPr>
        <p:txBody>
          <a:bodyPr anchor="ctr">
            <a:normAutofit/>
          </a:bodyPr>
          <a:lstStyle/>
          <a:p>
            <a:r>
              <a:rPr lang="en-US" b="1" dirty="0">
                <a:latin typeface="Chalkboard SE" panose="03050602040202020205" pitchFamily="66" charset="77"/>
              </a:rPr>
              <a:t>CONCLUSION AND FUTURE ENHANCEMENT</a:t>
            </a:r>
          </a:p>
        </p:txBody>
      </p:sp>
      <p:sp>
        <p:nvSpPr>
          <p:cNvPr id="4" name="TextBox 3">
            <a:extLst>
              <a:ext uri="{FF2B5EF4-FFF2-40B4-BE49-F238E27FC236}">
                <a16:creationId xmlns:a16="http://schemas.microsoft.com/office/drawing/2014/main" id="{52DD6258-516F-1A64-E20B-1948507745D1}"/>
              </a:ext>
            </a:extLst>
          </p:cNvPr>
          <p:cNvSpPr txBox="1"/>
          <p:nvPr/>
        </p:nvSpPr>
        <p:spPr>
          <a:xfrm>
            <a:off x="965781" y="1681353"/>
            <a:ext cx="9796707" cy="3693319"/>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project demonstrates the effective use of Visual Transformer-based models for the early detection of liver diseases through CT scan analysis.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By leveraging Machine learning techniques, the system can accurately classify liver conditions, supporting users/Patients  in identifying potential abnormalities more efficiently. </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model offers a simple , automated, and scalable solution that reduces diagnostic delays and enhances clinical decision-making in liver disease management.</a:t>
            </a:r>
          </a:p>
          <a:p>
            <a:pPr>
              <a:buNone/>
            </a:pPr>
            <a:r>
              <a:rPr lang="en-US" b="1" dirty="0">
                <a:latin typeface="Times New Roman" panose="02020603050405020304" pitchFamily="18" charset="0"/>
                <a:cs typeface="Times New Roman" panose="02020603050405020304" pitchFamily="18" charset="0"/>
              </a:rPr>
              <a:t>Future Enhancement:</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Include support for additional liver imaging modalities like MRI and ultrasound.</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 segmentation techniques to localize liver anomalies for more precise analysis.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 the model’s robustness with a larger, more diverse dataset from multiple healthcare sources.</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Collaborate with hospitals for clinical trials and real-world validation.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Implement multi-language support and telemedicine integration for rural and underserved areas.</a:t>
            </a:r>
          </a:p>
        </p:txBody>
      </p:sp>
    </p:spTree>
    <p:extLst>
      <p:ext uri="{BB962C8B-B14F-4D97-AF65-F5344CB8AC3E}">
        <p14:creationId xmlns:p14="http://schemas.microsoft.com/office/powerpoint/2010/main" val="1423167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4DE2-69E2-E831-E58D-1BCFE610B067}"/>
              </a:ext>
            </a:extLst>
          </p:cNvPr>
          <p:cNvSpPr>
            <a:spLocks noGrp="1"/>
          </p:cNvSpPr>
          <p:nvPr>
            <p:ph type="title"/>
          </p:nvPr>
        </p:nvSpPr>
        <p:spPr>
          <a:xfrm>
            <a:off x="302494" y="169677"/>
            <a:ext cx="8074815" cy="1618489"/>
          </a:xfrm>
        </p:spPr>
        <p:txBody>
          <a:bodyPr vert="horz" lIns="91440" tIns="45720" rIns="91440" bIns="45720" rtlCol="0" anchor="ctr">
            <a:normAutofit/>
          </a:bodyPr>
          <a:lstStyle/>
          <a:p>
            <a:r>
              <a:rPr lang="en-US" sz="7200" kern="1200" dirty="0">
                <a:solidFill>
                  <a:schemeClr val="tx1"/>
                </a:solidFill>
                <a:latin typeface="+mj-lt"/>
                <a:ea typeface="+mj-ea"/>
                <a:cs typeface="+mj-cs"/>
              </a:rPr>
              <a:t> </a:t>
            </a:r>
            <a:r>
              <a:rPr lang="en-US" sz="5400" b="1" kern="1200" dirty="0">
                <a:solidFill>
                  <a:schemeClr val="tx1"/>
                </a:solidFill>
                <a:latin typeface="Chalkboard SE" panose="03050602040202020205" pitchFamily="66" charset="77"/>
              </a:rPr>
              <a:t>REFERENCES</a:t>
            </a:r>
          </a:p>
        </p:txBody>
      </p:sp>
      <p:sp>
        <p:nvSpPr>
          <p:cNvPr id="3" name="TextBox 2">
            <a:extLst>
              <a:ext uri="{FF2B5EF4-FFF2-40B4-BE49-F238E27FC236}">
                <a16:creationId xmlns:a16="http://schemas.microsoft.com/office/drawing/2014/main" id="{B1819CE8-03ED-550C-5769-3A50B480C93A}"/>
              </a:ext>
            </a:extLst>
          </p:cNvPr>
          <p:cNvSpPr txBox="1"/>
          <p:nvPr/>
        </p:nvSpPr>
        <p:spPr>
          <a:xfrm>
            <a:off x="513585" y="1788166"/>
            <a:ext cx="11375921" cy="4480970"/>
          </a:xfrm>
          <a:prstGeom prst="rect">
            <a:avLst/>
          </a:prstGeom>
          <a:noFill/>
        </p:spPr>
        <p:txBody>
          <a:bodyPr wrap="square" rtlCol="0">
            <a:spAutoFit/>
          </a:bodyPr>
          <a:lstStyle/>
          <a:p>
            <a:pPr marL="342900" indent="-342900" algn="just">
              <a:lnSpc>
                <a:spcPct val="150000"/>
              </a:lnSpc>
              <a:buAutoNum type="arabicPeriod"/>
            </a:pPr>
            <a:r>
              <a:rPr lang="en-IN" sz="1600" b="1" dirty="0">
                <a:latin typeface="Times New Roman" panose="02020603050405020304" pitchFamily="18" charset="0"/>
                <a:cs typeface="Times New Roman" panose="02020603050405020304" pitchFamily="18" charset="0"/>
              </a:rPr>
              <a:t>J. Liu, Z. Zhang, and N. </a:t>
            </a:r>
            <a:r>
              <a:rPr lang="en-IN" sz="1600" b="1" dirty="0" err="1">
                <a:latin typeface="Times New Roman" panose="02020603050405020304" pitchFamily="18" charset="0"/>
                <a:cs typeface="Times New Roman" panose="02020603050405020304" pitchFamily="18" charset="0"/>
              </a:rPr>
              <a:t>Razavian</a:t>
            </a:r>
            <a:r>
              <a:rPr lang="en-IN" sz="1600" dirty="0">
                <a:latin typeface="Times New Roman" panose="02020603050405020304" pitchFamily="18" charset="0"/>
                <a:cs typeface="Times New Roman" panose="02020603050405020304" pitchFamily="18" charset="0"/>
              </a:rPr>
              <a:t>, "Deep EHR: Chronic Disease Prediction Using CNN and LSTM Based Multi-task Learning," </a:t>
            </a:r>
            <a:r>
              <a:rPr lang="en-IN" sz="1600" i="1" dirty="0">
                <a:latin typeface="Times New Roman" panose="02020603050405020304" pitchFamily="18" charset="0"/>
                <a:cs typeface="Times New Roman" panose="02020603050405020304" pitchFamily="18" charset="0"/>
              </a:rPr>
              <a:t>Proceedings of the Machine Learning for Healthcare Conference (MLHC 2018)</a:t>
            </a:r>
            <a:r>
              <a:rPr lang="en-IN" sz="1600" dirty="0">
                <a:latin typeface="Times New Roman" panose="02020603050405020304" pitchFamily="18" charset="0"/>
                <a:cs typeface="Times New Roman" panose="02020603050405020304" pitchFamily="18" charset="0"/>
              </a:rPr>
              <a:t>, arXiv.org (Cornell University Library), 2018, pp. 1–15,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10.48550/arXiv.1808.04928.</a:t>
            </a:r>
            <a:endParaRPr lang="en-IN"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endParaRPr>
          </a:p>
          <a:p>
            <a:pPr marL="342900" indent="-342900" algn="just">
              <a:lnSpc>
                <a:spcPct val="150000"/>
              </a:lnSpc>
              <a:buAutoNum type="arabicPeriod"/>
            </a:pPr>
            <a:r>
              <a:rPr lang="en-IN" sz="1600" b="1" dirty="0">
                <a:latin typeface="Times New Roman" panose="02020603050405020304" pitchFamily="18" charset="0"/>
                <a:cs typeface="Times New Roman" panose="02020603050405020304" pitchFamily="18" charset="0"/>
              </a:rPr>
              <a:t>M. </a:t>
            </a:r>
            <a:r>
              <a:rPr lang="en-IN" sz="1600" b="1" dirty="0" err="1">
                <a:latin typeface="Times New Roman" panose="02020603050405020304" pitchFamily="18" charset="0"/>
                <a:cs typeface="Times New Roman" panose="02020603050405020304" pitchFamily="18" charset="0"/>
              </a:rPr>
              <a:t>Elhoseny</a:t>
            </a:r>
            <a:r>
              <a:rPr lang="en-IN" sz="1600" b="1" dirty="0">
                <a:latin typeface="Times New Roman" panose="02020603050405020304" pitchFamily="18" charset="0"/>
                <a:cs typeface="Times New Roman" panose="02020603050405020304" pitchFamily="18" charset="0"/>
              </a:rPr>
              <a:t>, K. Shankar, and J. Uthayakumar</a:t>
            </a:r>
            <a:r>
              <a:rPr lang="en-IN" sz="1600" dirty="0">
                <a:latin typeface="Times New Roman" panose="02020603050405020304" pitchFamily="18" charset="0"/>
                <a:cs typeface="Times New Roman" panose="02020603050405020304" pitchFamily="18" charset="0"/>
              </a:rPr>
              <a:t>, "Hybrid Machine Learning Model for Chronic Kidney Disease Prediction," </a:t>
            </a:r>
            <a:r>
              <a:rPr lang="en-IN" sz="1600" i="1" dirty="0">
                <a:latin typeface="Times New Roman" panose="02020603050405020304" pitchFamily="18" charset="0"/>
                <a:cs typeface="Times New Roman" panose="02020603050405020304" pitchFamily="18" charset="0"/>
              </a:rPr>
              <a:t>Scientific Reports</a:t>
            </a:r>
            <a:r>
              <a:rPr lang="en-IN" sz="1600" dirty="0">
                <a:latin typeface="Times New Roman" panose="02020603050405020304" pitchFamily="18" charset="0"/>
                <a:cs typeface="Times New Roman" panose="02020603050405020304" pitchFamily="18" charset="0"/>
              </a:rPr>
              <a:t>, Springer Nature, 2019, vol. 9, Article 17904,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10.1038/s41598-019-46074-2.</a:t>
            </a:r>
            <a:endParaRPr lang="en-IN"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endParaRPr>
          </a:p>
          <a:p>
            <a:pPr marL="342900" indent="-342900" algn="just">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S. Rao, B. K. Beaulieu-Jones, et al.</a:t>
            </a:r>
            <a:r>
              <a:rPr lang="en-US" sz="1600" dirty="0">
                <a:latin typeface="Times New Roman" panose="02020603050405020304" pitchFamily="18" charset="0"/>
                <a:cs typeface="Times New Roman" panose="02020603050405020304" pitchFamily="18" charset="0"/>
              </a:rPr>
              <a:t>, "Forecasting Heart Failure with Transformers," </a:t>
            </a:r>
            <a:r>
              <a:rPr lang="en-US" sz="1600" i="1" dirty="0">
                <a:latin typeface="Times New Roman" panose="02020603050405020304" pitchFamily="18" charset="0"/>
                <a:cs typeface="Times New Roman" panose="02020603050405020304" pitchFamily="18" charset="0"/>
              </a:rPr>
              <a:t>Proceedings of the ACM Conference on Health, Inference, and Learning (CHIL 2021)</a:t>
            </a:r>
            <a:r>
              <a:rPr lang="en-US" sz="1600" dirty="0">
                <a:latin typeface="Times New Roman" panose="02020603050405020304" pitchFamily="18" charset="0"/>
                <a:cs typeface="Times New Roman" panose="02020603050405020304" pitchFamily="18" charset="0"/>
              </a:rPr>
              <a:t>, ACM Digital Library, 2021, pp. 100–110,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10.1145/3450439.3451874.</a:t>
            </a:r>
            <a:endParaRPr lang="en-IN"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endParaRPr>
          </a:p>
          <a:p>
            <a:pPr marL="342900" indent="-342900"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J. Rashid, H. Anwar, et al.</a:t>
            </a:r>
            <a:r>
              <a:rPr lang="en-IN" sz="1600" dirty="0">
                <a:latin typeface="Times New Roman" panose="02020603050405020304" pitchFamily="18" charset="0"/>
                <a:cs typeface="Times New Roman" panose="02020603050405020304" pitchFamily="18" charset="0"/>
              </a:rPr>
              <a:t>, "Disease Prediction Using ANN-PSO Hybrid Model Across Diverse Datasets," </a:t>
            </a:r>
            <a:r>
              <a:rPr lang="en-IN" sz="1600" i="1" dirty="0">
                <a:latin typeface="Times New Roman" panose="02020603050405020304" pitchFamily="18" charset="0"/>
                <a:cs typeface="Times New Roman" panose="02020603050405020304" pitchFamily="18" charset="0"/>
              </a:rPr>
              <a:t>Frontiers in Public Health</a:t>
            </a:r>
            <a:r>
              <a:rPr lang="en-IN" sz="1600" dirty="0">
                <a:latin typeface="Times New Roman" panose="02020603050405020304" pitchFamily="18" charset="0"/>
                <a:cs typeface="Times New Roman" panose="02020603050405020304" pitchFamily="18" charset="0"/>
              </a:rPr>
              <a:t>, Frontiers Media SA, 2022, vol. 10, Article 982734,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10.3389/fpubh.2022.982734.</a:t>
            </a:r>
            <a:r>
              <a:rPr lang="en-IN"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rPr>
              <a:t>.</a:t>
            </a:r>
          </a:p>
          <a:p>
            <a:pPr marL="342900" indent="-342900" algn="just">
              <a:lnSpc>
                <a:spcPct val="150000"/>
              </a:lnSpc>
              <a:buFont typeface="+mj-lt"/>
              <a:buAutoNum type="arabicPeriod"/>
            </a:pPr>
            <a:r>
              <a:rPr lang="en-IN" sz="1600" b="1" dirty="0">
                <a:latin typeface="Times New Roman" panose="02020603050405020304" pitchFamily="18" charset="0"/>
                <a:cs typeface="Times New Roman" panose="02020603050405020304" pitchFamily="18" charset="0"/>
              </a:rPr>
              <a:t>R. </a:t>
            </a:r>
            <a:r>
              <a:rPr lang="en-IN" sz="1600" b="1" dirty="0" err="1">
                <a:latin typeface="Times New Roman" panose="02020603050405020304" pitchFamily="18" charset="0"/>
                <a:cs typeface="Times New Roman" panose="02020603050405020304" pitchFamily="18" charset="0"/>
              </a:rPr>
              <a:t>Nowrozy</a:t>
            </a:r>
            <a:r>
              <a:rPr lang="en-IN" sz="1600" b="1" dirty="0">
                <a:latin typeface="Times New Roman" panose="02020603050405020304" pitchFamily="18" charset="0"/>
                <a:cs typeface="Times New Roman" panose="02020603050405020304" pitchFamily="18" charset="0"/>
              </a:rPr>
              <a:t>, A. Masood, et al.</a:t>
            </a:r>
            <a:r>
              <a:rPr lang="en-IN" sz="1600" dirty="0">
                <a:latin typeface="Times New Roman" panose="02020603050405020304" pitchFamily="18" charset="0"/>
                <a:cs typeface="Times New Roman" panose="02020603050405020304" pitchFamily="18" charset="0"/>
              </a:rPr>
              <a:t>, "Comparative Analysis of Machine Learning Algorithms for Chronic Disease Prediction," </a:t>
            </a:r>
            <a:r>
              <a:rPr lang="en-IN" sz="1600" i="1" dirty="0">
                <a:latin typeface="Times New Roman" panose="02020603050405020304" pitchFamily="18" charset="0"/>
                <a:cs typeface="Times New Roman" panose="02020603050405020304" pitchFamily="18" charset="0"/>
              </a:rPr>
              <a:t>2023 6th International Conference on Contemporary Computing and Informatics (IC3I)</a:t>
            </a:r>
            <a:r>
              <a:rPr lang="en-IN" sz="1600" dirty="0">
                <a:latin typeface="Times New Roman" panose="02020603050405020304" pitchFamily="18" charset="0"/>
                <a:cs typeface="Times New Roman" panose="02020603050405020304" pitchFamily="18" charset="0"/>
              </a:rPr>
              <a:t>, Mysuru, India, IEEE, 2023, pp. 367–372,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10.1109/IC3I59073.2023.10373286.</a:t>
            </a:r>
            <a:r>
              <a:rPr lang="en-US"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rPr>
              <a:t>.</a:t>
            </a:r>
            <a:endParaRPr lang="en-IN" sz="1500" i="0" dirty="0">
              <a:solidFill>
                <a:srgbClr val="333333"/>
              </a:solidFill>
              <a:effectLst/>
              <a:latin typeface="Times New Roman" panose="02020603050405020304" pitchFamily="18" charset="0"/>
              <a:ea typeface="HP Simplified Hans" panose="020B0500000000000000" pitchFamily="34" charset="-122"/>
              <a:cs typeface="Times New Roman" panose="02020603050405020304" pitchFamily="18" charset="0"/>
            </a:endParaRPr>
          </a:p>
        </p:txBody>
      </p:sp>
    </p:spTree>
    <p:extLst>
      <p:ext uri="{BB962C8B-B14F-4D97-AF65-F5344CB8AC3E}">
        <p14:creationId xmlns:p14="http://schemas.microsoft.com/office/powerpoint/2010/main" val="565071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3788-AD10-AF23-E442-DE8075A04343}"/>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11500" b="1" kern="1200" dirty="0">
                <a:solidFill>
                  <a:schemeClr val="tx1"/>
                </a:solidFill>
                <a:latin typeface="Chalkboard SE" panose="03050602040202020205" pitchFamily="66" charset="77"/>
              </a:rPr>
              <a:t>THANK YOU</a:t>
            </a:r>
          </a:p>
        </p:txBody>
      </p:sp>
    </p:spTree>
    <p:extLst>
      <p:ext uri="{BB962C8B-B14F-4D97-AF65-F5344CB8AC3E}">
        <p14:creationId xmlns:p14="http://schemas.microsoft.com/office/powerpoint/2010/main" val="39148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EFA7-D0B4-64E9-B43D-313F5EE1DC4F}"/>
              </a:ext>
            </a:extLst>
          </p:cNvPr>
          <p:cNvSpPr>
            <a:spLocks noGrp="1"/>
          </p:cNvSpPr>
          <p:nvPr>
            <p:ph type="title"/>
          </p:nvPr>
        </p:nvSpPr>
        <p:spPr>
          <a:xfrm>
            <a:off x="5894962" y="18255"/>
            <a:ext cx="5458838" cy="1325563"/>
          </a:xfrm>
        </p:spPr>
        <p:txBody>
          <a:bodyPr>
            <a:normAutofit/>
          </a:bodyPr>
          <a:lstStyle/>
          <a:p>
            <a:r>
              <a:rPr lang="en-US" b="1" dirty="0">
                <a:latin typeface="Chalkboard SE" panose="03050602040202020205" pitchFamily="66" charset="77"/>
              </a:rPr>
              <a:t>INTRODUCTION</a:t>
            </a:r>
          </a:p>
        </p:txBody>
      </p:sp>
      <p:pic>
        <p:nvPicPr>
          <p:cNvPr id="5" name="Picture 4" descr="MRI and Artificial Intelligence: The Future of Diagnostics">
            <a:extLst>
              <a:ext uri="{FF2B5EF4-FFF2-40B4-BE49-F238E27FC236}">
                <a16:creationId xmlns:a16="http://schemas.microsoft.com/office/drawing/2014/main" id="{61DB81CC-3620-9CEB-A53B-69D3E452C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1" y="2009598"/>
            <a:ext cx="5053781" cy="283880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5159C79-F7DE-5228-2417-E4665AEAB9A7}"/>
              </a:ext>
            </a:extLst>
          </p:cNvPr>
          <p:cNvSpPr txBox="1">
            <a:spLocks/>
          </p:cNvSpPr>
          <p:nvPr/>
        </p:nvSpPr>
        <p:spPr>
          <a:xfrm>
            <a:off x="5267887" y="1119620"/>
            <a:ext cx="5906081" cy="3450613"/>
          </a:xfrm>
          <a:prstGeom prst="rect">
            <a:avLst/>
          </a:prstGeom>
        </p:spPr>
        <p:txBody>
          <a:bodyPr>
            <a:no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just">
              <a:lnSpc>
                <a:spcPct val="150000"/>
              </a:lnSpc>
            </a:pPr>
            <a:r>
              <a:rPr lang="en-US" sz="1600" dirty="0">
                <a:latin typeface="Times New Roman" panose="02020603050405020304" pitchFamily="18" charset="0"/>
                <a:cs typeface="Times New Roman" panose="02020603050405020304" pitchFamily="18" charset="0"/>
              </a:rPr>
              <a:t>Liver diseases, including Carcinoma, Squares cell Carcinoma, and hepatocellular carcinoma, represent a growing global health concern due to their increasing prevalence and often silent progression. Early detection of these conditions is crucial, as timely intervention can significantly improve patient outcomes and reduce the burden on healthcare systems. However, traditional diagnostic methods often require specialized medical expertise and equipment, which may not be accessible to all</a:t>
            </a:r>
            <a:r>
              <a:rPr lang="en-US" sz="1600" dirty="0"/>
              <a:t>.</a:t>
            </a:r>
          </a:p>
          <a:p>
            <a:pPr algn="just">
              <a:lnSpc>
                <a:spcPct val="150000"/>
              </a:lnSpc>
            </a:pPr>
            <a:r>
              <a:rPr lang="en-US" dirty="0">
                <a:latin typeface="Times New Roman" panose="02020603050405020304" pitchFamily="18" charset="0"/>
                <a:cs typeface="Times New Roman" panose="02020603050405020304" pitchFamily="18" charset="0"/>
              </a:rPr>
              <a:t>In response to this challenge, this project presents a predictive analysis system designed specifically for liver disease detection using medical imaging. The system enables users to upload liver scan images, which are analyzed through a trained deep learning model ( VGG 16) to predict the presence or absence of liver abnormalities.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583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130F-B4FB-4EDB-FCD2-1A1B652D7E5E}"/>
              </a:ext>
            </a:extLst>
          </p:cNvPr>
          <p:cNvSpPr>
            <a:spLocks noGrp="1"/>
          </p:cNvSpPr>
          <p:nvPr>
            <p:ph type="title"/>
          </p:nvPr>
        </p:nvSpPr>
        <p:spPr>
          <a:xfrm>
            <a:off x="986565" y="399872"/>
            <a:ext cx="9267148" cy="1618489"/>
          </a:xfrm>
        </p:spPr>
        <p:txBody>
          <a:bodyPr anchor="ctr">
            <a:normAutofit/>
          </a:bodyPr>
          <a:lstStyle/>
          <a:p>
            <a:r>
              <a:rPr lang="en-US" sz="4800" b="1" dirty="0">
                <a:latin typeface="Chalkboard SE" panose="03050602040202020205" pitchFamily="66" charset="77"/>
              </a:rPr>
              <a:t>EXISTING SYSTEM</a:t>
            </a:r>
          </a:p>
        </p:txBody>
      </p:sp>
      <p:sp>
        <p:nvSpPr>
          <p:cNvPr id="6" name="Rectangle 1">
            <a:extLst>
              <a:ext uri="{FF2B5EF4-FFF2-40B4-BE49-F238E27FC236}">
                <a16:creationId xmlns:a16="http://schemas.microsoft.com/office/drawing/2014/main" id="{12E90943-6CB4-C290-C8BD-AC65F721D43F}"/>
              </a:ext>
            </a:extLst>
          </p:cNvPr>
          <p:cNvSpPr>
            <a:spLocks noGrp="1" noChangeArrowheads="1"/>
          </p:cNvSpPr>
          <p:nvPr>
            <p:ph idx="1"/>
          </p:nvPr>
        </p:nvSpPr>
        <p:spPr bwMode="auto">
          <a:xfrm>
            <a:off x="1294362" y="1809843"/>
            <a:ext cx="9603275"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Checking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Diagnosis is primarily based on physician observation, which can be subjective and may miss early-stage symptoms.</a:t>
            </a:r>
          </a:p>
          <a:p>
            <a:pPr algn="just" eaLnBrk="0" fontAlgn="base" hangingPunct="0">
              <a:lnSpc>
                <a:spcPct val="150000"/>
              </a:lnSpc>
              <a:spcBef>
                <a:spcPct val="0"/>
              </a:spcBef>
              <a:spcAft>
                <a:spcPct val="0"/>
              </a:spcAft>
              <a:buClrTx/>
              <a:buSzTx/>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Latestage</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Detection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–Diseases are often diagnosed only after noticeable symptoms emerge, reducing the chances of successful intervention.</a:t>
            </a:r>
          </a:p>
          <a:p>
            <a:pPr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Inconsistent AI Usage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tools are not widely or uniformly adopted in hospitals, limiting their impact on routine diagnostics..</a:t>
            </a:r>
          </a:p>
          <a:p>
            <a:pPr algn="just" eaLnBrk="0" fontAlgn="base" hangingPunct="0">
              <a:lnSpc>
                <a:spcPct val="150000"/>
              </a:lnSpc>
              <a:spcBef>
                <a:spcPct val="0"/>
              </a:spcBef>
              <a:spcAft>
                <a:spcPct val="0"/>
              </a:spcAft>
              <a:buClrTx/>
              <a:buSzTx/>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Isolated Data Systems-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Medical data such as imaging, EHRs, and lab results are not fully integrated, making it hard to draw accurate conclusions or apply predictive analytics..</a:t>
            </a:r>
          </a:p>
          <a:p>
            <a:pPr algn="just" eaLnBrk="0" fontAlgn="base" hangingPunct="0">
              <a:lnSpc>
                <a:spcPct val="15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768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B88D5-63EE-72A8-31F0-9999CFB528FD}"/>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5600" b="1" kern="1200" dirty="0">
                <a:solidFill>
                  <a:schemeClr val="tx1"/>
                </a:solidFill>
                <a:latin typeface="Chalkboard SE" panose="03050602040202020205" pitchFamily="66" charset="77"/>
              </a:rPr>
              <a:t>PROPOSED SYSTEM</a:t>
            </a:r>
          </a:p>
        </p:txBody>
      </p:sp>
      <p:sp>
        <p:nvSpPr>
          <p:cNvPr id="3" name="Rectangle 1">
            <a:extLst>
              <a:ext uri="{FF2B5EF4-FFF2-40B4-BE49-F238E27FC236}">
                <a16:creationId xmlns:a16="http://schemas.microsoft.com/office/drawing/2014/main" id="{86702B12-11DA-3FB9-764F-A59BF42A636D}"/>
              </a:ext>
            </a:extLst>
          </p:cNvPr>
          <p:cNvSpPr txBox="1">
            <a:spLocks noChangeArrowheads="1"/>
          </p:cNvSpPr>
          <p:nvPr/>
        </p:nvSpPr>
        <p:spPr bwMode="auto">
          <a:xfrm>
            <a:off x="1104753" y="2113564"/>
            <a:ext cx="9252154" cy="337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eaLnBrk="0" fontAlgn="base" hangingPunct="0">
              <a:lnSpc>
                <a:spcPct val="150000"/>
              </a:lnSpc>
              <a:spcBef>
                <a:spcPct val="0"/>
              </a:spcBef>
              <a:spcAft>
                <a:spcPct val="0"/>
              </a:spcAft>
              <a:buFont typeface="+mj-lt"/>
              <a:buAutoNum type="arabicPeriod"/>
            </a:pPr>
            <a:r>
              <a:rPr lang="en-US" altLang="en-US" sz="1800" b="1" dirty="0">
                <a:latin typeface="Times New Roman" panose="02020603050405020304" pitchFamily="18" charset="0"/>
                <a:cs typeface="Times New Roman" panose="02020603050405020304" pitchFamily="18" charset="0"/>
              </a:rPr>
              <a:t>Reduce Errors</a:t>
            </a:r>
            <a:r>
              <a:rPr lang="en-US" altLang="en-US" sz="1800" dirty="0">
                <a:latin typeface="Times New Roman" panose="02020603050405020304" pitchFamily="18" charset="0"/>
                <a:cs typeface="Times New Roman" panose="02020603050405020304" pitchFamily="18" charset="0"/>
              </a:rPr>
              <a:t>– A</a:t>
            </a:r>
            <a:r>
              <a:rPr lang="en-US" sz="1800" dirty="0">
                <a:latin typeface="Times New Roman" panose="02020603050405020304" pitchFamily="18" charset="0"/>
                <a:cs typeface="Times New Roman" panose="02020603050405020304" pitchFamily="18" charset="0"/>
              </a:rPr>
              <a:t>ims to </a:t>
            </a:r>
            <a:r>
              <a:rPr lang="en-US" sz="1800" b="1" dirty="0">
                <a:latin typeface="Times New Roman" panose="02020603050405020304" pitchFamily="18" charset="0"/>
                <a:cs typeface="Times New Roman" panose="02020603050405020304" pitchFamily="18" charset="0"/>
              </a:rPr>
              <a:t>reduce human error</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speed up diagnosis</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improve patient outcomes</a:t>
            </a:r>
            <a:r>
              <a:rPr lang="en-US" sz="1800"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a:t>
            </a:r>
          </a:p>
          <a:p>
            <a:pPr marL="342900" indent="-342900" eaLnBrk="0" fontAlgn="base" hangingPunct="0">
              <a:lnSpc>
                <a:spcPct val="150000"/>
              </a:lnSpc>
              <a:spcBef>
                <a:spcPct val="0"/>
              </a:spcBef>
              <a:spcAft>
                <a:spcPct val="0"/>
              </a:spcAft>
              <a:buFont typeface="+mj-lt"/>
              <a:buAutoNum type="arabicPeriod"/>
            </a:pPr>
            <a:r>
              <a:rPr lang="en-IN" sz="1800" b="1" dirty="0"/>
              <a:t>No External Expert Dependency</a:t>
            </a:r>
            <a:r>
              <a:rPr lang="en-US" altLang="en-US" sz="1800" dirty="0">
                <a:latin typeface="Times New Roman" panose="02020603050405020304" pitchFamily="18" charset="0"/>
                <a:cs typeface="Times New Roman" panose="02020603050405020304" pitchFamily="18" charset="0"/>
              </a:rPr>
              <a:t>– </a:t>
            </a:r>
            <a:r>
              <a:rPr lang="en-US" sz="1800" dirty="0"/>
              <a:t>The system works autonomously without requiring a radiologist for verification, offering instant preliminary analysis.</a:t>
            </a:r>
          </a:p>
          <a:p>
            <a:pPr marL="342900" indent="-342900" eaLnBrk="0" fontAlgn="base" hangingPunct="0">
              <a:lnSpc>
                <a:spcPct val="150000"/>
              </a:lnSpc>
              <a:spcBef>
                <a:spcPct val="0"/>
              </a:spcBef>
              <a:spcAft>
                <a:spcPct val="0"/>
              </a:spcAft>
              <a:buFont typeface="+mj-lt"/>
              <a:buAutoNum type="arabicPeriod"/>
            </a:pPr>
            <a:r>
              <a:rPr lang="en-US" sz="1800" b="1" dirty="0"/>
              <a:t>Simple and Intuitive User Interface</a:t>
            </a:r>
            <a:r>
              <a:rPr lang="en-US" altLang="en-US" sz="1800" dirty="0">
                <a:latin typeface="Times New Roman" panose="02020603050405020304" pitchFamily="18" charset="0"/>
                <a:cs typeface="Times New Roman" panose="02020603050405020304" pitchFamily="18" charset="0"/>
              </a:rPr>
              <a:t>– </a:t>
            </a:r>
            <a:r>
              <a:rPr lang="en-US" sz="1800" dirty="0"/>
              <a:t>The web application is designed for ease of use, allowing non-technical users to upload and interpret results quickly.</a:t>
            </a:r>
          </a:p>
          <a:p>
            <a:pPr marL="342900" indent="-342900" eaLnBrk="0" fontAlgn="base" hangingPunct="0">
              <a:lnSpc>
                <a:spcPct val="150000"/>
              </a:lnSpc>
              <a:spcBef>
                <a:spcPct val="0"/>
              </a:spcBef>
              <a:spcAft>
                <a:spcPct val="0"/>
              </a:spcAft>
              <a:buFont typeface="+mj-lt"/>
              <a:buAutoNum type="arabicPeriod"/>
            </a:pPr>
            <a:r>
              <a:rPr lang="en-US" sz="1800" b="1" dirty="0"/>
              <a:t>Label Output with Confidence Score</a:t>
            </a:r>
            <a:r>
              <a:rPr lang="en-US" sz="1800" dirty="0"/>
              <a:t>: The system returns a prediction label along with a confidence percentage to indicate the model’s certainty.</a:t>
            </a:r>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894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4A20-77CB-1CF6-FC6B-88A74347D7BD}"/>
              </a:ext>
            </a:extLst>
          </p:cNvPr>
          <p:cNvSpPr>
            <a:spLocks noGrp="1"/>
          </p:cNvSpPr>
          <p:nvPr>
            <p:ph type="title"/>
          </p:nvPr>
        </p:nvSpPr>
        <p:spPr>
          <a:xfrm>
            <a:off x="1445343" y="1111045"/>
            <a:ext cx="9609512" cy="742709"/>
          </a:xfrm>
        </p:spPr>
        <p:txBody>
          <a:bodyPr/>
          <a:lstStyle/>
          <a:p>
            <a:r>
              <a:rPr lang="en-US" b="1" dirty="0"/>
              <a:t>Applications</a:t>
            </a:r>
            <a:endParaRPr lang="en-IN" b="1" dirty="0"/>
          </a:p>
        </p:txBody>
      </p:sp>
      <p:sp>
        <p:nvSpPr>
          <p:cNvPr id="4" name="Rectangle 1">
            <a:extLst>
              <a:ext uri="{FF2B5EF4-FFF2-40B4-BE49-F238E27FC236}">
                <a16:creationId xmlns:a16="http://schemas.microsoft.com/office/drawing/2014/main" id="{54EB1D74-ADD6-7392-7F32-14D8944F654D}"/>
              </a:ext>
            </a:extLst>
          </p:cNvPr>
          <p:cNvSpPr>
            <a:spLocks noGrp="1" noChangeArrowheads="1"/>
          </p:cNvSpPr>
          <p:nvPr>
            <p:ph idx="1"/>
          </p:nvPr>
        </p:nvSpPr>
        <p:spPr bwMode="auto">
          <a:xfrm>
            <a:off x="1532259" y="1711707"/>
            <a:ext cx="8957187" cy="2628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buSzTx/>
            </a:pPr>
            <a:r>
              <a:rPr lang="en-IN" sz="1800" b="1" dirty="0">
                <a:latin typeface="Times New Roman" panose="02020603050405020304" pitchFamily="18" charset="0"/>
                <a:cs typeface="Times New Roman" panose="02020603050405020304" pitchFamily="18" charset="0"/>
              </a:rPr>
              <a:t>Liver Oncology</a:t>
            </a:r>
            <a:r>
              <a:rPr lang="en-IN"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t>
            </a:r>
            <a:r>
              <a:rPr lang="en-US" sz="1800" cap="none" dirty="0">
                <a:latin typeface="Times New Roman" panose="02020603050405020304" pitchFamily="18" charset="0"/>
                <a:cs typeface="Times New Roman" panose="02020603050405020304" pitchFamily="18" charset="0"/>
              </a:rPr>
              <a:t>arly detection of liver tumors such as hepatocellular carcinoma from CT-scans</a:t>
            </a:r>
            <a:r>
              <a:rPr lang="en-US" altLang="en-US" sz="1800" dirty="0">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buClrTx/>
              <a:buSzTx/>
            </a:pPr>
            <a:r>
              <a:rPr lang="en-IN" sz="1800" b="1" dirty="0">
                <a:latin typeface="Times New Roman" panose="02020603050405020304" pitchFamily="18" charset="0"/>
                <a:cs typeface="Times New Roman" panose="02020603050405020304" pitchFamily="18" charset="0"/>
              </a:rPr>
              <a:t>Liver Disease Screening</a:t>
            </a:r>
            <a:r>
              <a:rPr lang="en-IN" sz="1800" dirty="0">
                <a:latin typeface="Times New Roman" panose="02020603050405020304" pitchFamily="18" charset="0"/>
                <a:cs typeface="Times New Roman" panose="02020603050405020304" pitchFamily="18" charset="0"/>
              </a:rPr>
              <a:t> </a:t>
            </a:r>
            <a:r>
              <a:rPr lang="en-US" altLang="en-US" sz="1800" b="1"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Classification of conditions like Carcinoma,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Squaress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Cell Carcinoma, based on the  CT-image input for liver </a:t>
            </a: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t>
            </a:r>
            <a:endParaRPr lang="en-US" sz="1800" cap="none" dirty="0">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buClrTx/>
              <a:buSzTx/>
            </a:pPr>
            <a:r>
              <a:rPr lang="en-IN" sz="1800" b="1" dirty="0">
                <a:latin typeface="Times New Roman" panose="02020603050405020304" pitchFamily="18" charset="0"/>
                <a:cs typeface="Times New Roman" panose="02020603050405020304" pitchFamily="18" charset="0"/>
              </a:rPr>
              <a:t>Predictive Risk Assessment</a:t>
            </a:r>
            <a:r>
              <a:rPr lang="en-IN" sz="1800" dirty="0">
                <a:latin typeface="Times New Roman" panose="02020603050405020304" pitchFamily="18" charset="0"/>
                <a:cs typeface="Times New Roman" panose="02020603050405020304" pitchFamily="18" charset="0"/>
              </a:rPr>
              <a:t> – </a:t>
            </a:r>
            <a:r>
              <a:rPr lang="en-US" sz="1800" cap="none" dirty="0">
                <a:latin typeface="Times New Roman" panose="02020603050405020304" pitchFamily="18" charset="0"/>
                <a:cs typeface="Times New Roman" panose="02020603050405020304" pitchFamily="18" charset="0"/>
              </a:rPr>
              <a:t>Estimating the likelihood of liver abnormalities for proactive health management</a:t>
            </a:r>
            <a:r>
              <a:rPr lang="en-US" sz="1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587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7CBF4-CA19-5434-543B-03A8B8D34C05}"/>
              </a:ext>
            </a:extLst>
          </p:cNvPr>
          <p:cNvSpPr>
            <a:spLocks noGrp="1"/>
          </p:cNvSpPr>
          <p:nvPr>
            <p:ph type="title"/>
          </p:nvPr>
        </p:nvSpPr>
        <p:spPr>
          <a:xfrm>
            <a:off x="1740310" y="1032387"/>
            <a:ext cx="9212825" cy="619432"/>
          </a:xfrm>
        </p:spPr>
        <p:txBody>
          <a:bodyPr>
            <a:normAutofit/>
          </a:bodyPr>
          <a:lstStyle/>
          <a:p>
            <a:r>
              <a:rPr lang="en-US" dirty="0"/>
              <a:t>Hardware and software specifications</a:t>
            </a:r>
            <a:endParaRPr lang="en-IN" dirty="0"/>
          </a:p>
        </p:txBody>
      </p:sp>
      <p:sp>
        <p:nvSpPr>
          <p:cNvPr id="3" name="TextBox 2">
            <a:extLst>
              <a:ext uri="{FF2B5EF4-FFF2-40B4-BE49-F238E27FC236}">
                <a16:creationId xmlns:a16="http://schemas.microsoft.com/office/drawing/2014/main" id="{937DB486-BD5A-8CE5-182F-4BDEDE4C286F}"/>
              </a:ext>
            </a:extLst>
          </p:cNvPr>
          <p:cNvSpPr txBox="1"/>
          <p:nvPr/>
        </p:nvSpPr>
        <p:spPr>
          <a:xfrm>
            <a:off x="6797041" y="2360153"/>
            <a:ext cx="4195424" cy="1477328"/>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NVIDIA RTX 3080</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Intel core i7/i9</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Minimum 64 GB (RAM)</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474C282-C5FE-A0F0-CC52-996A942438D9}"/>
              </a:ext>
            </a:extLst>
          </p:cNvPr>
          <p:cNvSpPr txBox="1"/>
          <p:nvPr/>
        </p:nvSpPr>
        <p:spPr>
          <a:xfrm>
            <a:off x="1422400" y="2360153"/>
            <a:ext cx="4924322" cy="2585323"/>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Py-torch</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Scikit-learn</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Hugging Face Transformers</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Flask API</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Mongo DB</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HTML</a:t>
            </a:r>
          </a:p>
          <a:p>
            <a:pPr marL="285750" indent="-28575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Bootstrap Framework CSS</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JavaScript </a:t>
            </a:r>
          </a:p>
          <a:p>
            <a:pPr marL="285750" indent="-285750" algn="just">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DC67EB3-ECF0-7A92-81F4-10EBB5D0E655}"/>
              </a:ext>
            </a:extLst>
          </p:cNvPr>
          <p:cNvSpPr txBox="1"/>
          <p:nvPr/>
        </p:nvSpPr>
        <p:spPr>
          <a:xfrm>
            <a:off x="2172930" y="1898488"/>
            <a:ext cx="1290994" cy="461665"/>
          </a:xfrm>
          <a:prstGeom prst="rect">
            <a:avLst/>
          </a:prstGeom>
          <a:noFill/>
        </p:spPr>
        <p:txBody>
          <a:bodyPr wrap="none" rtlCol="0">
            <a:spAutoFit/>
          </a:bodyPr>
          <a:lstStyle/>
          <a:p>
            <a:r>
              <a:rPr lang="en-US" sz="2400" dirty="0"/>
              <a:t>Software</a:t>
            </a:r>
            <a:endParaRPr lang="en-IN" dirty="0"/>
          </a:p>
        </p:txBody>
      </p:sp>
      <p:sp>
        <p:nvSpPr>
          <p:cNvPr id="10" name="TextBox 9">
            <a:extLst>
              <a:ext uri="{FF2B5EF4-FFF2-40B4-BE49-F238E27FC236}">
                <a16:creationId xmlns:a16="http://schemas.microsoft.com/office/drawing/2014/main" id="{76290FE2-E35B-7668-0EED-DA50C974ED69}"/>
              </a:ext>
            </a:extLst>
          </p:cNvPr>
          <p:cNvSpPr txBox="1"/>
          <p:nvPr/>
        </p:nvSpPr>
        <p:spPr>
          <a:xfrm>
            <a:off x="7118555" y="1898488"/>
            <a:ext cx="1582994" cy="461665"/>
          </a:xfrm>
          <a:prstGeom prst="rect">
            <a:avLst/>
          </a:prstGeom>
          <a:noFill/>
        </p:spPr>
        <p:txBody>
          <a:bodyPr wrap="square">
            <a:spAutoFit/>
          </a:bodyPr>
          <a:lstStyle/>
          <a:p>
            <a:r>
              <a:rPr lang="en-US" sz="2400" dirty="0"/>
              <a:t>Hardware</a:t>
            </a:r>
            <a:endParaRPr lang="en-IN" sz="2400" dirty="0"/>
          </a:p>
        </p:txBody>
      </p:sp>
    </p:spTree>
    <p:extLst>
      <p:ext uri="{BB962C8B-B14F-4D97-AF65-F5344CB8AC3E}">
        <p14:creationId xmlns:p14="http://schemas.microsoft.com/office/powerpoint/2010/main" val="1049898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18BE-EDD3-3B73-24D2-C67F3E0B6A44}"/>
              </a:ext>
            </a:extLst>
          </p:cNvPr>
          <p:cNvSpPr>
            <a:spLocks noGrp="1"/>
          </p:cNvSpPr>
          <p:nvPr>
            <p:ph type="title" idx="4294967295"/>
          </p:nvPr>
        </p:nvSpPr>
        <p:spPr>
          <a:xfrm>
            <a:off x="206375" y="157163"/>
            <a:ext cx="11985625" cy="511175"/>
          </a:xfrm>
        </p:spPr>
        <p:txBody>
          <a:bodyPr>
            <a:normAutofit fontScale="90000"/>
          </a:bodyPr>
          <a:lstStyle/>
          <a:p>
            <a:r>
              <a:rPr lang="en-US" dirty="0"/>
              <a:t>Literature survey </a:t>
            </a:r>
            <a:endParaRPr lang="en-IN" dirty="0"/>
          </a:p>
        </p:txBody>
      </p:sp>
      <p:graphicFrame>
        <p:nvGraphicFramePr>
          <p:cNvPr id="4" name="Table 3">
            <a:extLst>
              <a:ext uri="{FF2B5EF4-FFF2-40B4-BE49-F238E27FC236}">
                <a16:creationId xmlns:a16="http://schemas.microsoft.com/office/drawing/2014/main" id="{4BDF0EBF-E8EB-25F8-2269-1FADD2D5AC19}"/>
              </a:ext>
            </a:extLst>
          </p:cNvPr>
          <p:cNvGraphicFramePr>
            <a:graphicFrameLocks noGrp="1"/>
          </p:cNvGraphicFramePr>
          <p:nvPr>
            <p:extLst>
              <p:ext uri="{D42A27DB-BD31-4B8C-83A1-F6EECF244321}">
                <p14:modId xmlns:p14="http://schemas.microsoft.com/office/powerpoint/2010/main" val="3638134747"/>
              </p:ext>
            </p:extLst>
          </p:nvPr>
        </p:nvGraphicFramePr>
        <p:xfrm>
          <a:off x="0" y="619178"/>
          <a:ext cx="11882284" cy="5592268"/>
        </p:xfrm>
        <a:graphic>
          <a:graphicData uri="http://schemas.openxmlformats.org/drawingml/2006/table">
            <a:tbl>
              <a:tblPr/>
              <a:tblGrid>
                <a:gridCol w="1104412">
                  <a:extLst>
                    <a:ext uri="{9D8B030D-6E8A-4147-A177-3AD203B41FA5}">
                      <a16:colId xmlns:a16="http://schemas.microsoft.com/office/drawing/2014/main" val="2530752152"/>
                    </a:ext>
                  </a:extLst>
                </a:gridCol>
                <a:gridCol w="1745365">
                  <a:extLst>
                    <a:ext uri="{9D8B030D-6E8A-4147-A177-3AD203B41FA5}">
                      <a16:colId xmlns:a16="http://schemas.microsoft.com/office/drawing/2014/main" val="1174770495"/>
                    </a:ext>
                  </a:extLst>
                </a:gridCol>
                <a:gridCol w="2060911">
                  <a:extLst>
                    <a:ext uri="{9D8B030D-6E8A-4147-A177-3AD203B41FA5}">
                      <a16:colId xmlns:a16="http://schemas.microsoft.com/office/drawing/2014/main" val="2223846038"/>
                    </a:ext>
                  </a:extLst>
                </a:gridCol>
                <a:gridCol w="1912998">
                  <a:extLst>
                    <a:ext uri="{9D8B030D-6E8A-4147-A177-3AD203B41FA5}">
                      <a16:colId xmlns:a16="http://schemas.microsoft.com/office/drawing/2014/main" val="1579361845"/>
                    </a:ext>
                  </a:extLst>
                </a:gridCol>
                <a:gridCol w="1663660">
                  <a:extLst>
                    <a:ext uri="{9D8B030D-6E8A-4147-A177-3AD203B41FA5}">
                      <a16:colId xmlns:a16="http://schemas.microsoft.com/office/drawing/2014/main" val="385314899"/>
                    </a:ext>
                  </a:extLst>
                </a:gridCol>
                <a:gridCol w="1697469">
                  <a:extLst>
                    <a:ext uri="{9D8B030D-6E8A-4147-A177-3AD203B41FA5}">
                      <a16:colId xmlns:a16="http://schemas.microsoft.com/office/drawing/2014/main" val="3839661382"/>
                    </a:ext>
                  </a:extLst>
                </a:gridCol>
                <a:gridCol w="1697469">
                  <a:extLst>
                    <a:ext uri="{9D8B030D-6E8A-4147-A177-3AD203B41FA5}">
                      <a16:colId xmlns:a16="http://schemas.microsoft.com/office/drawing/2014/main" val="1706564545"/>
                    </a:ext>
                  </a:extLst>
                </a:gridCol>
              </a:tblGrid>
              <a:tr h="562046">
                <a:tc>
                  <a:txBody>
                    <a:bodyPr/>
                    <a:lstStyle/>
                    <a:p>
                      <a:r>
                        <a:rPr lang="en-US" sz="1200" b="1" dirty="0">
                          <a:latin typeface="Times New Roman" panose="02020603050405020304" pitchFamily="18" charset="0"/>
                          <a:cs typeface="Times New Roman" panose="02020603050405020304" pitchFamily="18" charset="0"/>
                        </a:rPr>
                        <a:t>   SNO</a:t>
                      </a:r>
                      <a:endParaRPr lang="en-IN" sz="1200" b="1"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b="1" dirty="0">
                          <a:latin typeface="Times New Roman" panose="02020603050405020304" pitchFamily="18" charset="0"/>
                          <a:cs typeface="Times New Roman" panose="02020603050405020304" pitchFamily="18" charset="0"/>
                        </a:rPr>
                        <a:t>AUTHOR NAMES, YEAR OF PUBLICATION</a:t>
                      </a:r>
                      <a:endParaRPr lang="en-US"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b="1" dirty="0">
                          <a:latin typeface="Times New Roman" panose="02020603050405020304" pitchFamily="18" charset="0"/>
                          <a:cs typeface="Times New Roman" panose="02020603050405020304" pitchFamily="18" charset="0"/>
                        </a:rPr>
                        <a:t>JOURNAL OR CONFERENCE NAME AND PUBLISHER</a:t>
                      </a:r>
                      <a:endParaRPr lang="en-US"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IN" sz="1200" b="1" dirty="0">
                          <a:latin typeface="Times New Roman" panose="02020603050405020304" pitchFamily="18" charset="0"/>
                          <a:cs typeface="Times New Roman" panose="02020603050405020304" pitchFamily="18" charset="0"/>
                        </a:rPr>
                        <a:t>METHODOLOGY / ALGORITHM / TECHNIQUES USED</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IN" sz="1200" b="1" dirty="0">
                          <a:latin typeface="Times New Roman" panose="02020603050405020304" pitchFamily="18" charset="0"/>
                          <a:cs typeface="Times New Roman" panose="02020603050405020304" pitchFamily="18" charset="0"/>
                        </a:rPr>
                        <a:t>MERITS</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IN" sz="1200" b="1">
                          <a:latin typeface="Times New Roman" panose="02020603050405020304" pitchFamily="18" charset="0"/>
                          <a:cs typeface="Times New Roman" panose="02020603050405020304" pitchFamily="18" charset="0"/>
                        </a:rPr>
                        <a:t>DEMERITS</a:t>
                      </a:r>
                      <a:endParaRPr lang="en-IN" sz="120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IN" sz="1200" b="1">
                          <a:latin typeface="Times New Roman" panose="02020603050405020304" pitchFamily="18" charset="0"/>
                          <a:cs typeface="Times New Roman" panose="02020603050405020304" pitchFamily="18" charset="0"/>
                        </a:rPr>
                        <a:t>RESEARCH GAPS</a:t>
                      </a:r>
                      <a:endParaRPr lang="en-IN" sz="120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extLst>
                  <a:ext uri="{0D108BD9-81ED-4DB2-BD59-A6C34878D82A}">
                    <a16:rowId xmlns:a16="http://schemas.microsoft.com/office/drawing/2014/main" val="1373099875"/>
                  </a:ext>
                </a:extLst>
              </a:tr>
              <a:tr h="1355280">
                <a:tc>
                  <a:txBody>
                    <a:bodyPr/>
                    <a:lstStyle/>
                    <a:p>
                      <a:r>
                        <a:rPr lang="en-IN" sz="1200" dirty="0">
                          <a:latin typeface="Times New Roman" panose="02020603050405020304" pitchFamily="18" charset="0"/>
                          <a:cs typeface="Times New Roman" panose="02020603050405020304" pitchFamily="18" charset="0"/>
                        </a:rPr>
                        <a:t>      1</a:t>
                      </a:r>
                    </a:p>
                  </a:txBody>
                  <a:tcPr marL="20173" marR="20173" marT="10087" marB="10087" anchor="ctr">
                    <a:lnL>
                      <a:noFill/>
                    </a:lnL>
                    <a:lnR>
                      <a:noFill/>
                    </a:lnR>
                    <a:lnT>
                      <a:noFill/>
                    </a:lnT>
                    <a:lnB>
                      <a:noFill/>
                    </a:lnB>
                    <a:noFill/>
                  </a:tcPr>
                </a:tc>
                <a:tc>
                  <a:txBody>
                    <a:bodyPr/>
                    <a:lstStyle/>
                    <a:p>
                      <a:r>
                        <a:rPr lang="en-IN" sz="1200" dirty="0" err="1">
                          <a:latin typeface="Times New Roman" panose="02020603050405020304" pitchFamily="18" charset="0"/>
                          <a:cs typeface="Times New Roman" panose="02020603050405020304" pitchFamily="18" charset="0"/>
                        </a:rPr>
                        <a:t>Jingshu</a:t>
                      </a:r>
                      <a:r>
                        <a:rPr lang="en-IN" sz="1200" dirty="0">
                          <a:latin typeface="Times New Roman" panose="02020603050405020304" pitchFamily="18" charset="0"/>
                          <a:cs typeface="Times New Roman" panose="02020603050405020304" pitchFamily="18" charset="0"/>
                        </a:rPr>
                        <a:t> Liu, Zachariah Zhang, Narges </a:t>
                      </a:r>
                      <a:r>
                        <a:rPr lang="en-IN" sz="1200" dirty="0" err="1">
                          <a:latin typeface="Times New Roman" panose="02020603050405020304" pitchFamily="18" charset="0"/>
                          <a:cs typeface="Times New Roman" panose="02020603050405020304" pitchFamily="18" charset="0"/>
                        </a:rPr>
                        <a:t>Razavian</a:t>
                      </a:r>
                      <a:r>
                        <a:rPr lang="en-IN" sz="1200" dirty="0">
                          <a:latin typeface="Times New Roman" panose="02020603050405020304" pitchFamily="18" charset="0"/>
                          <a:cs typeface="Times New Roman" panose="02020603050405020304" pitchFamily="18" charset="0"/>
                        </a:rPr>
                        <a:t> (2018)</a:t>
                      </a:r>
                    </a:p>
                  </a:txBody>
                  <a:tcPr anchor="ctr">
                    <a:lnL>
                      <a:noFill/>
                    </a:lnL>
                    <a:lnR>
                      <a:noFill/>
                    </a:lnR>
                    <a:lnT>
                      <a:noFill/>
                    </a:lnT>
                    <a:lnB>
                      <a:noFill/>
                    </a:lnB>
                    <a:noFill/>
                  </a:tcPr>
                </a:tc>
                <a:tc>
                  <a:txBody>
                    <a:bodyPr/>
                    <a:lstStyle/>
                    <a:p>
                      <a:r>
                        <a:rPr lang="en-US" sz="1200" i="1" dirty="0">
                          <a:latin typeface="Times New Roman" panose="02020603050405020304" pitchFamily="18" charset="0"/>
                          <a:cs typeface="Times New Roman" panose="02020603050405020304" pitchFamily="18" charset="0"/>
                        </a:rPr>
                        <a:t>Proceedings of the Machine Learning for Healthcare Conference (MLHC 2018)</a:t>
                      </a:r>
                      <a:r>
                        <a:rPr lang="en-US" sz="1200" dirty="0">
                          <a:latin typeface="Times New Roman" panose="02020603050405020304" pitchFamily="18" charset="0"/>
                          <a:cs typeface="Times New Roman" panose="02020603050405020304" pitchFamily="18" charset="0"/>
                        </a:rPr>
                        <a:t>, published on </a:t>
                      </a:r>
                      <a:r>
                        <a:rPr lang="en-US" sz="1200" b="1" dirty="0">
                          <a:latin typeface="Times New Roman" panose="02020603050405020304" pitchFamily="18" charset="0"/>
                          <a:cs typeface="Times New Roman" panose="02020603050405020304" pitchFamily="18" charset="0"/>
                        </a:rPr>
                        <a:t>arXiv.org</a:t>
                      </a:r>
                      <a:r>
                        <a:rPr lang="en-US" sz="1200" dirty="0">
                          <a:latin typeface="Times New Roman" panose="02020603050405020304" pitchFamily="18" charset="0"/>
                          <a:cs typeface="Times New Roman" panose="02020603050405020304" pitchFamily="18" charset="0"/>
                        </a:rPr>
                        <a:t> (Cornell University Library, open-access)</a:t>
                      </a:r>
                    </a:p>
                  </a:txBody>
                  <a:tcPr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Proposed a deep multi-task learning model using CNNs and LSTMs for predicting multiple chronic diseases from EHRs, using both structured and unstructured clinical data.</a:t>
                      </a:r>
                    </a:p>
                  </a:txBody>
                  <a:tcPr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Provides improved multi-disease detection accuracy, handles both time-series and text data efficiently</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Needs massive computational power and clean datasets; complex to implement in smaller clinics.</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Does not include medical imaging or radiological data in prediction models.</a:t>
                      </a:r>
                    </a:p>
                  </a:txBody>
                  <a:tcPr marL="20173" marR="20173" marT="10087" marB="10087" anchor="ctr">
                    <a:lnL>
                      <a:noFill/>
                    </a:lnL>
                    <a:lnR>
                      <a:noFill/>
                    </a:lnR>
                    <a:lnT>
                      <a:noFill/>
                    </a:lnT>
                    <a:lnB>
                      <a:noFill/>
                    </a:lnB>
                    <a:noFill/>
                  </a:tcPr>
                </a:tc>
                <a:extLst>
                  <a:ext uri="{0D108BD9-81ED-4DB2-BD59-A6C34878D82A}">
                    <a16:rowId xmlns:a16="http://schemas.microsoft.com/office/drawing/2014/main" val="2485841163"/>
                  </a:ext>
                </a:extLst>
              </a:tr>
              <a:tr h="1104157">
                <a:tc>
                  <a:txBody>
                    <a:bodyPr/>
                    <a:lstStyle/>
                    <a:p>
                      <a:r>
                        <a:rPr lang="en-IN" sz="1200" dirty="0">
                          <a:latin typeface="Times New Roman" panose="02020603050405020304" pitchFamily="18" charset="0"/>
                          <a:cs typeface="Times New Roman" panose="02020603050405020304" pitchFamily="18" charset="0"/>
                        </a:rPr>
                        <a:t>      2</a:t>
                      </a:r>
                    </a:p>
                  </a:txBody>
                  <a:tcPr marL="20173" marR="20173" marT="10087" marB="10087" anchor="ctr">
                    <a:lnL>
                      <a:noFill/>
                    </a:lnL>
                    <a:lnR>
                      <a:noFill/>
                    </a:lnR>
                    <a:lnT>
                      <a:noFill/>
                    </a:lnT>
                    <a:lnB>
                      <a:noFill/>
                    </a:lnB>
                    <a:noFill/>
                  </a:tcPr>
                </a:tc>
                <a:tc>
                  <a:txBody>
                    <a:bodyPr/>
                    <a:lstStyle/>
                    <a:p>
                      <a:r>
                        <a:rPr lang="en-IN" sz="1200" dirty="0" err="1">
                          <a:latin typeface="Times New Roman" panose="02020603050405020304" pitchFamily="18" charset="0"/>
                          <a:cs typeface="Times New Roman" panose="02020603050405020304" pitchFamily="18" charset="0"/>
                        </a:rPr>
                        <a:t>Elhoseny</a:t>
                      </a:r>
                      <a:r>
                        <a:rPr lang="en-IN" sz="1200" dirty="0">
                          <a:latin typeface="Times New Roman" panose="02020603050405020304" pitchFamily="18" charset="0"/>
                          <a:cs typeface="Times New Roman" panose="02020603050405020304" pitchFamily="18" charset="0"/>
                        </a:rPr>
                        <a:t> M., Shankar K., Uthayakumar J. (2019)</a:t>
                      </a:r>
                    </a:p>
                  </a:txBody>
                  <a:tcPr marL="20173" marR="20173" marT="10087" marB="10087" anchor="ctr">
                    <a:lnL>
                      <a:noFill/>
                    </a:lnL>
                    <a:lnR>
                      <a:noFill/>
                    </a:lnR>
                    <a:lnT>
                      <a:noFill/>
                    </a:lnT>
                    <a:lnB>
                      <a:noFill/>
                    </a:lnB>
                    <a:noFill/>
                  </a:tcPr>
                </a:tc>
                <a:tc>
                  <a:txBody>
                    <a:bodyPr/>
                    <a:lstStyle/>
                    <a:p>
                      <a:r>
                        <a:rPr lang="en-US" sz="1200" i="1" dirty="0">
                          <a:latin typeface="Times New Roman" panose="02020603050405020304" pitchFamily="18" charset="0"/>
                          <a:cs typeface="Times New Roman" panose="02020603050405020304" pitchFamily="18" charset="0"/>
                        </a:rPr>
                        <a:t>Scientific Reports</a:t>
                      </a:r>
                      <a:r>
                        <a:rPr lang="en-US" sz="1200" dirty="0">
                          <a:latin typeface="Times New Roman" panose="02020603050405020304" pitchFamily="18" charset="0"/>
                          <a:cs typeface="Times New Roman" panose="02020603050405020304" pitchFamily="18" charset="0"/>
                        </a:rPr>
                        <a:t>, a </a:t>
                      </a:r>
                      <a:r>
                        <a:rPr lang="en-US" sz="1200" b="1" dirty="0">
                          <a:latin typeface="Times New Roman" panose="02020603050405020304" pitchFamily="18" charset="0"/>
                          <a:cs typeface="Times New Roman" panose="02020603050405020304" pitchFamily="18" charset="0"/>
                        </a:rPr>
                        <a:t>Nature Portfolio Journal</a:t>
                      </a:r>
                      <a:r>
                        <a:rPr lang="en-US" sz="1200" dirty="0">
                          <a:latin typeface="Times New Roman" panose="02020603050405020304" pitchFamily="18" charset="0"/>
                          <a:cs typeface="Times New Roman" panose="02020603050405020304" pitchFamily="18" charset="0"/>
                        </a:rPr>
                        <a:t> (published by Springer Nature, open-access)</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Hybrid machine learning model combining Support Vector Machines (SVM) and Genetic Algorithms (GA) to predict Chronic Kidney</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Delivers high diagnostic accuracy with optimized features, lowering model complexity.</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Only specific to kidney disease; lacks adaptability to other chronic conditions.</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No use of radiological images or AI integration in medical imaging tools.</a:t>
                      </a:r>
                    </a:p>
                  </a:txBody>
                  <a:tcPr marL="20173" marR="20173" marT="10087" marB="10087" anchor="ctr">
                    <a:lnL>
                      <a:noFill/>
                    </a:lnL>
                    <a:lnR>
                      <a:noFill/>
                    </a:lnR>
                    <a:lnT>
                      <a:noFill/>
                    </a:lnT>
                    <a:lnB>
                      <a:noFill/>
                    </a:lnB>
                    <a:noFill/>
                  </a:tcPr>
                </a:tc>
                <a:extLst>
                  <a:ext uri="{0D108BD9-81ED-4DB2-BD59-A6C34878D82A}">
                    <a16:rowId xmlns:a16="http://schemas.microsoft.com/office/drawing/2014/main" val="2685279411"/>
                  </a:ext>
                </a:extLst>
              </a:tr>
              <a:tr h="923453">
                <a:tc>
                  <a:txBody>
                    <a:bodyPr/>
                    <a:lstStyle/>
                    <a:p>
                      <a:r>
                        <a:rPr lang="en-IN" sz="1200" dirty="0">
                          <a:latin typeface="Times New Roman" panose="02020603050405020304" pitchFamily="18" charset="0"/>
                          <a:cs typeface="Times New Roman" panose="02020603050405020304" pitchFamily="18" charset="0"/>
                        </a:rPr>
                        <a:t>      3</a:t>
                      </a:r>
                    </a:p>
                  </a:txBody>
                  <a:tcPr marL="20173" marR="20173" marT="10087" marB="10087" anchor="ctr">
                    <a:lnL>
                      <a:noFill/>
                    </a:lnL>
                    <a:lnR>
                      <a:noFill/>
                    </a:lnR>
                    <a:lnT>
                      <a:noFill/>
                    </a:lnT>
                    <a:lnB>
                      <a:noFill/>
                    </a:lnB>
                    <a:noFill/>
                  </a:tcPr>
                </a:tc>
                <a:tc>
                  <a:txBody>
                    <a:bodyPr/>
                    <a:lstStyle/>
                    <a:p>
                      <a:r>
                        <a:rPr lang="fr-FR" sz="1200" dirty="0">
                          <a:latin typeface="Times New Roman" panose="02020603050405020304" pitchFamily="18" charset="0"/>
                          <a:cs typeface="Times New Roman" panose="02020603050405020304" pitchFamily="18" charset="0"/>
                        </a:rPr>
                        <a:t>Shishir Rao, Brett K. Beaulieu-Jones, et al. (2021)</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i="1" dirty="0">
                          <a:latin typeface="Times New Roman" panose="02020603050405020304" pitchFamily="18" charset="0"/>
                          <a:cs typeface="Times New Roman" panose="02020603050405020304" pitchFamily="18" charset="0"/>
                        </a:rPr>
                        <a:t>Proceedings of the ACM Conference on Health, Inference, and Learning (ACM CHIL 2021)</a:t>
                      </a:r>
                      <a:r>
                        <a:rPr lang="en-US" sz="1200" dirty="0">
                          <a:latin typeface="Times New Roman" panose="02020603050405020304" pitchFamily="18" charset="0"/>
                          <a:cs typeface="Times New Roman" panose="02020603050405020304" pitchFamily="18" charset="0"/>
                        </a:rPr>
                        <a:t>, published on </a:t>
                      </a:r>
                      <a:r>
                        <a:rPr lang="en-US" sz="1200" b="1" dirty="0">
                          <a:latin typeface="Times New Roman" panose="02020603050405020304" pitchFamily="18" charset="0"/>
                          <a:cs typeface="Times New Roman" panose="02020603050405020304" pitchFamily="18" charset="0"/>
                        </a:rPr>
                        <a:t>arXiv.org</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ACM Digital Library</a:t>
                      </a:r>
                      <a:endParaRPr lang="en-US"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Uses Transformer-based deep neural networks with attention mechanisms to forecast heart failure from longitudinal EHR data.</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Interpretability allows physicians to understand model decisions; enhances clinical collaboration.</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High hardware dependency; training time is longer compared to classical models.</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Focus is limited to cardiovascular diseases; lacks cross-domain applicability with radiology integration.</a:t>
                      </a:r>
                    </a:p>
                  </a:txBody>
                  <a:tcPr marL="20173" marR="20173" marT="10087" marB="10087" anchor="ctr">
                    <a:lnL>
                      <a:noFill/>
                    </a:lnL>
                    <a:lnR>
                      <a:noFill/>
                    </a:lnR>
                    <a:lnT>
                      <a:noFill/>
                    </a:lnT>
                    <a:lnB>
                      <a:noFill/>
                    </a:lnB>
                    <a:noFill/>
                  </a:tcPr>
                </a:tc>
                <a:extLst>
                  <a:ext uri="{0D108BD9-81ED-4DB2-BD59-A6C34878D82A}">
                    <a16:rowId xmlns:a16="http://schemas.microsoft.com/office/drawing/2014/main" val="353270280"/>
                  </a:ext>
                </a:extLst>
              </a:tr>
              <a:tr h="861429">
                <a:tc>
                  <a:txBody>
                    <a:bodyPr/>
                    <a:lstStyle/>
                    <a:p>
                      <a:r>
                        <a:rPr lang="en-IN" sz="1200" dirty="0">
                          <a:latin typeface="Times New Roman" panose="02020603050405020304" pitchFamily="18" charset="0"/>
                          <a:cs typeface="Times New Roman" panose="02020603050405020304" pitchFamily="18" charset="0"/>
                        </a:rPr>
                        <a:t>      4</a:t>
                      </a:r>
                    </a:p>
                  </a:txBody>
                  <a:tcPr marL="20173" marR="20173" marT="10087" marB="10087" anchor="ctr">
                    <a:lnL>
                      <a:noFill/>
                    </a:lnL>
                    <a:lnR>
                      <a:noFill/>
                    </a:lnR>
                    <a:lnT>
                      <a:noFill/>
                    </a:lnT>
                    <a:lnB>
                      <a:noFill/>
                    </a:lnB>
                    <a:noFill/>
                  </a:tcPr>
                </a:tc>
                <a:tc>
                  <a:txBody>
                    <a:bodyPr/>
                    <a:lstStyle/>
                    <a:p>
                      <a:r>
                        <a:rPr lang="en-IN" sz="1200" dirty="0">
                          <a:latin typeface="Times New Roman" panose="02020603050405020304" pitchFamily="18" charset="0"/>
                          <a:cs typeface="Times New Roman" panose="02020603050405020304" pitchFamily="18" charset="0"/>
                        </a:rPr>
                        <a:t>Junaid Rashid, Hafeez Anwar, et al. (2022)</a:t>
                      </a:r>
                      <a:endParaRPr lang="da-DK"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i="1" dirty="0">
                          <a:latin typeface="Times New Roman" panose="02020603050405020304" pitchFamily="18" charset="0"/>
                          <a:cs typeface="Times New Roman" panose="02020603050405020304" pitchFamily="18" charset="0"/>
                        </a:rPr>
                        <a:t>Frontiers in Public Health</a:t>
                      </a:r>
                      <a:r>
                        <a:rPr lang="en-US" sz="1200" dirty="0">
                          <a:latin typeface="Times New Roman" panose="02020603050405020304" pitchFamily="18" charset="0"/>
                          <a:cs typeface="Times New Roman" panose="02020603050405020304" pitchFamily="18" charset="0"/>
                        </a:rPr>
                        <a:t>, section of </a:t>
                      </a:r>
                      <a:r>
                        <a:rPr lang="en-US" sz="1200" b="1" dirty="0">
                          <a:latin typeface="Times New Roman" panose="02020603050405020304" pitchFamily="18" charset="0"/>
                          <a:cs typeface="Times New Roman" panose="02020603050405020304" pitchFamily="18" charset="0"/>
                        </a:rPr>
                        <a:t>Frontiers Media SA</a:t>
                      </a:r>
                      <a:r>
                        <a:rPr lang="en-US" sz="1200" dirty="0">
                          <a:latin typeface="Times New Roman" panose="02020603050405020304" pitchFamily="18" charset="0"/>
                          <a:cs typeface="Times New Roman" panose="02020603050405020304" pitchFamily="18" charset="0"/>
                        </a:rPr>
                        <a:t> (indexed in Scopus and PubMed)</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Designed a hybrid model using Artificial Neural Networks (ANN)</a:t>
                      </a:r>
                    </a:p>
                  </a:txBody>
                  <a:tcPr marL="20173" marR="20173" marT="10087" marB="10087" anchor="ctr">
                    <a:lnL>
                      <a:noFill/>
                    </a:lnL>
                    <a:lnR>
                      <a:noFill/>
                    </a:lnR>
                    <a:lnT>
                      <a:noFill/>
                    </a:lnT>
                    <a:lnB>
                      <a:noFill/>
                    </a:lnB>
                    <a:noFill/>
                  </a:tcPr>
                </a:tc>
                <a:tc>
                  <a:txBody>
                    <a:bodyPr/>
                    <a:lstStyle/>
                    <a:p>
                      <a:r>
                        <a:rPr lang="en-IN" sz="1200" dirty="0">
                          <a:latin typeface="Times New Roman" panose="02020603050405020304" pitchFamily="18" charset="0"/>
                          <a:cs typeface="Times New Roman" panose="02020603050405020304" pitchFamily="18" charset="0"/>
                        </a:rPr>
                        <a:t>Efficient feature optimization and model convergence; suitable for large-scale datasets.</a:t>
                      </a:r>
                      <a:endParaRPr lang="en-US"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Model accuracy decreases with noisy/incomplete data; not suitable for real-time deployment yet.</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No support for imaging data; lacks compatibility with radiology software or smart hospital systems.</a:t>
                      </a:r>
                    </a:p>
                  </a:txBody>
                  <a:tcPr marL="20173" marR="20173" marT="10087" marB="10087" anchor="ctr">
                    <a:lnL>
                      <a:noFill/>
                    </a:lnL>
                    <a:lnR>
                      <a:noFill/>
                    </a:lnR>
                    <a:lnT>
                      <a:noFill/>
                    </a:lnT>
                    <a:lnB>
                      <a:noFill/>
                    </a:lnB>
                    <a:noFill/>
                  </a:tcPr>
                </a:tc>
                <a:extLst>
                  <a:ext uri="{0D108BD9-81ED-4DB2-BD59-A6C34878D82A}">
                    <a16:rowId xmlns:a16="http://schemas.microsoft.com/office/drawing/2014/main" val="2803603246"/>
                  </a:ext>
                </a:extLst>
              </a:tr>
              <a:tr h="562046">
                <a:tc>
                  <a:txBody>
                    <a:bodyPr/>
                    <a:lstStyle/>
                    <a:p>
                      <a:r>
                        <a:rPr lang="en-IN" sz="1200" dirty="0">
                          <a:latin typeface="Times New Roman" panose="02020603050405020304" pitchFamily="18" charset="0"/>
                          <a:cs typeface="Times New Roman" panose="02020603050405020304" pitchFamily="18" charset="0"/>
                        </a:rPr>
                        <a:t>      5</a:t>
                      </a:r>
                    </a:p>
                  </a:txBody>
                  <a:tcPr marL="20173" marR="20173" marT="10087" marB="10087" anchor="ctr">
                    <a:lnL>
                      <a:noFill/>
                    </a:lnL>
                    <a:lnR>
                      <a:noFill/>
                    </a:lnR>
                    <a:lnT>
                      <a:noFill/>
                    </a:lnT>
                    <a:lnB>
                      <a:noFill/>
                    </a:lnB>
                    <a:noFill/>
                  </a:tcPr>
                </a:tc>
                <a:tc>
                  <a:txBody>
                    <a:bodyPr/>
                    <a:lstStyle/>
                    <a:p>
                      <a:r>
                        <a:rPr lang="en-IN" sz="1200" dirty="0">
                          <a:latin typeface="Times New Roman" panose="02020603050405020304" pitchFamily="18" charset="0"/>
                          <a:cs typeface="Times New Roman" panose="02020603050405020304" pitchFamily="18" charset="0"/>
                        </a:rPr>
                        <a:t>Raza </a:t>
                      </a:r>
                      <a:r>
                        <a:rPr lang="en-IN" sz="1200" dirty="0" err="1">
                          <a:latin typeface="Times New Roman" panose="02020603050405020304" pitchFamily="18" charset="0"/>
                          <a:cs typeface="Times New Roman" panose="02020603050405020304" pitchFamily="18" charset="0"/>
                        </a:rPr>
                        <a:t>Nowrozy</a:t>
                      </a:r>
                      <a:r>
                        <a:rPr lang="en-IN" sz="1200" dirty="0">
                          <a:latin typeface="Times New Roman" panose="02020603050405020304" pitchFamily="18" charset="0"/>
                          <a:cs typeface="Times New Roman" panose="02020603050405020304" pitchFamily="18" charset="0"/>
                        </a:rPr>
                        <a:t>, Adnan Masood, et al. (2023)</a:t>
                      </a:r>
                      <a:endParaRPr lang="it-IT"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i="1" dirty="0">
                          <a:latin typeface="Times New Roman" panose="02020603050405020304" pitchFamily="18" charset="0"/>
                          <a:cs typeface="Times New Roman" panose="02020603050405020304" pitchFamily="18" charset="0"/>
                        </a:rPr>
                        <a:t>Journal of Biomedical Research &amp; Environmental Sciences (JBRES)</a:t>
                      </a:r>
                      <a:r>
                        <a:rPr lang="en-US" sz="1200" dirty="0">
                          <a:latin typeface="Times New Roman" panose="02020603050405020304" pitchFamily="18" charset="0"/>
                          <a:cs typeface="Times New Roman" panose="02020603050405020304" pitchFamily="18" charset="0"/>
                        </a:rPr>
                        <a:t>,</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Comparative analysis of ML algorithms (Random Forest, Logistic Regression.</a:t>
                      </a: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Gives a clear benchmark of algorithm strengths and weaknesses.</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Does not propose a unified or automated pipeline;</a:t>
                      </a:r>
                      <a:endParaRPr lang="en-IN" sz="1200" dirty="0">
                        <a:latin typeface="Times New Roman" panose="02020603050405020304" pitchFamily="18" charset="0"/>
                        <a:cs typeface="Times New Roman" panose="02020603050405020304" pitchFamily="18" charset="0"/>
                      </a:endParaRPr>
                    </a:p>
                  </a:txBody>
                  <a:tcPr marL="20173" marR="20173" marT="10087" marB="10087" anchor="ctr">
                    <a:lnL>
                      <a:noFill/>
                    </a:lnL>
                    <a:lnR>
                      <a:noFill/>
                    </a:lnR>
                    <a:lnT>
                      <a:noFill/>
                    </a:lnT>
                    <a:lnB>
                      <a:noFill/>
                    </a:lnB>
                    <a:noFill/>
                  </a:tcPr>
                </a:tc>
                <a:tc>
                  <a:txBody>
                    <a:bodyPr/>
                    <a:lstStyle/>
                    <a:p>
                      <a:r>
                        <a:rPr lang="en-US" sz="1200" dirty="0">
                          <a:latin typeface="Times New Roman" panose="02020603050405020304" pitchFamily="18" charset="0"/>
                          <a:cs typeface="Times New Roman" panose="02020603050405020304" pitchFamily="18" charset="0"/>
                        </a:rPr>
                        <a:t>No use of imaging data, and limited focus on integration with AI-tool</a:t>
                      </a:r>
                    </a:p>
                  </a:txBody>
                  <a:tcPr marL="20173" marR="20173" marT="10087" marB="10087" anchor="ctr">
                    <a:lnL>
                      <a:noFill/>
                    </a:lnL>
                    <a:lnR>
                      <a:noFill/>
                    </a:lnR>
                    <a:lnT>
                      <a:noFill/>
                    </a:lnT>
                    <a:lnB>
                      <a:noFill/>
                    </a:lnB>
                    <a:noFill/>
                  </a:tcPr>
                </a:tc>
                <a:extLst>
                  <a:ext uri="{0D108BD9-81ED-4DB2-BD59-A6C34878D82A}">
                    <a16:rowId xmlns:a16="http://schemas.microsoft.com/office/drawing/2014/main" val="1448979257"/>
                  </a:ext>
                </a:extLst>
              </a:tr>
            </a:tbl>
          </a:graphicData>
        </a:graphic>
      </p:graphicFrame>
    </p:spTree>
    <p:extLst>
      <p:ext uri="{BB962C8B-B14F-4D97-AF65-F5344CB8AC3E}">
        <p14:creationId xmlns:p14="http://schemas.microsoft.com/office/powerpoint/2010/main" val="4140308432"/>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2958</TotalTime>
  <Words>2086</Words>
  <Application>Microsoft Office PowerPoint</Application>
  <PresentationFormat>Widescreen</PresentationFormat>
  <Paragraphs>212</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Chalkboard SE</vt:lpstr>
      <vt:lpstr>Times New Roman</vt:lpstr>
      <vt:lpstr>Tw Cen MT</vt:lpstr>
      <vt:lpstr>Droplet</vt:lpstr>
      <vt:lpstr>PowerPoint Presentation</vt:lpstr>
      <vt:lpstr>OUTLINE</vt:lpstr>
      <vt:lpstr>ABSTRACT</vt:lpstr>
      <vt:lpstr>INTRODUCTION</vt:lpstr>
      <vt:lpstr>EXISTING SYSTEM</vt:lpstr>
      <vt:lpstr>PROPOSED SYSTEM</vt:lpstr>
      <vt:lpstr>Applications</vt:lpstr>
      <vt:lpstr>Hardware and software specifications</vt:lpstr>
      <vt:lpstr>Literature survey </vt:lpstr>
      <vt:lpstr>PROBLEM STATEMENT</vt:lpstr>
      <vt:lpstr>OBJECTIVES</vt:lpstr>
      <vt:lpstr>MODULES</vt:lpstr>
      <vt:lpstr>ALGORITHM</vt:lpstr>
      <vt:lpstr>ARCHITECTURE</vt:lpstr>
      <vt:lpstr>USE CASE DIAGRAM</vt:lpstr>
      <vt:lpstr>CLASS DIAGRAM</vt:lpstr>
      <vt:lpstr>ACTIVITY DIAGRAM</vt:lpstr>
      <vt:lpstr>COMPONENT DIAGRAM</vt:lpstr>
      <vt:lpstr>SEQUENCE DIAGRAM</vt:lpstr>
      <vt:lpstr>DEPLOYMENT DIAGRAM</vt:lpstr>
      <vt:lpstr>CODE IMPLEMENTATION AND OUTPTS:</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CONCLUSION AND FUTURE ENHANCEMENT</vt:lpstr>
      <vt:lpstr>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Ashrith Reddy Damannagari</dc:creator>
  <cp:lastModifiedBy>Rajdeep Bhavanarushi</cp:lastModifiedBy>
  <cp:revision>31</cp:revision>
  <dcterms:created xsi:type="dcterms:W3CDTF">2025-04-13T09:39:50Z</dcterms:created>
  <dcterms:modified xsi:type="dcterms:W3CDTF">2025-06-27T09:03:37Z</dcterms:modified>
</cp:coreProperties>
</file>